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57" r:id="rId3"/>
    <p:sldId id="258" r:id="rId4"/>
    <p:sldId id="259" r:id="rId5"/>
    <p:sldId id="260" r:id="rId6"/>
    <p:sldId id="263" r:id="rId7"/>
    <p:sldId id="261" r:id="rId8"/>
    <p:sldId id="262" r:id="rId9"/>
    <p:sldId id="264" r:id="rId10"/>
    <p:sldId id="265" r:id="rId11"/>
    <p:sldId id="266" r:id="rId12"/>
    <p:sldId id="267" r:id="rId13"/>
    <p:sldId id="268" r:id="rId14"/>
    <p:sldId id="269" r:id="rId15"/>
    <p:sldId id="272" r:id="rId16"/>
    <p:sldId id="270"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ks30596@gmail.com" initials="b" lastIdx="1" clrIdx="0">
    <p:extLst>
      <p:ext uri="{19B8F6BF-5375-455C-9EA6-DF929625EA0E}">
        <p15:presenceInfo xmlns:p15="http://schemas.microsoft.com/office/powerpoint/2012/main" userId="1d0a62a366f683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0" d="100"/>
          <a:sy n="90" d="100"/>
        </p:scale>
        <p:origin x="39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EDEFA-E9B5-4EC2-AA6E-187B214119F2}" type="datetimeFigureOut">
              <a:rPr lang="en-IN" smtClean="0"/>
              <a:t>07-09-2022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1800013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725274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711402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61656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1805287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3EDEFA-E9B5-4EC2-AA6E-187B214119F2}" type="datetimeFigureOut">
              <a:rPr lang="en-IN" smtClean="0"/>
              <a:t>07-09-2022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3652512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3EDEFA-E9B5-4EC2-AA6E-187B214119F2}" type="datetimeFigureOut">
              <a:rPr lang="en-IN" smtClean="0"/>
              <a:t>07-09-2022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462086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EDEFA-E9B5-4EC2-AA6E-187B214119F2}" type="datetimeFigureOut">
              <a:rPr lang="en-IN" smtClean="0"/>
              <a:t>07-09-2022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762923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EDEFA-E9B5-4EC2-AA6E-187B214119F2}" type="datetimeFigureOut">
              <a:rPr lang="en-IN" smtClean="0"/>
              <a:t>07-09-2022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1422096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EDEFA-E9B5-4EC2-AA6E-187B214119F2}" type="datetimeFigureOut">
              <a:rPr lang="en-IN" smtClean="0"/>
              <a:t>07-09-2022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627974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EDEFA-E9B5-4EC2-AA6E-187B214119F2}" type="datetimeFigureOut">
              <a:rPr lang="en-IN" smtClean="0"/>
              <a:t>07-09-2022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954656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EDEFA-E9B5-4EC2-AA6E-187B214119F2}" type="datetimeFigureOut">
              <a:rPr lang="en-IN" smtClean="0"/>
              <a:t>07-09-2022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046952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EDEFA-E9B5-4EC2-AA6E-187B214119F2}" type="datetimeFigureOut">
              <a:rPr lang="en-IN" smtClean="0"/>
              <a:t>07-09-2022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1720297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EDEFA-E9B5-4EC2-AA6E-187B214119F2}" type="datetimeFigureOut">
              <a:rPr lang="en-IN" smtClean="0"/>
              <a:t>07-09-2022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1656290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EDEFA-E9B5-4EC2-AA6E-187B214119F2}" type="datetimeFigureOut">
              <a:rPr lang="en-IN" smtClean="0"/>
              <a:t>07-09-2022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858102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83EDEFA-E9B5-4EC2-AA6E-187B214119F2}" type="datetimeFigureOut">
              <a:rPr lang="en-IN" smtClean="0"/>
              <a:t>07-09-2022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3456204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2074060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EDEFA-E9B5-4EC2-AA6E-187B214119F2}" type="datetimeFigureOut">
              <a:rPr lang="en-IN" smtClean="0"/>
              <a:t>07-09-2022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3921B8-B8DF-4432-8BE4-10F6D94DB275}" type="slidenum">
              <a:rPr lang="en-IN" smtClean="0"/>
              <a:t>‹#›</a:t>
            </a:fld>
            <a:endParaRPr lang="en-IN"/>
          </a:p>
        </p:txBody>
      </p:sp>
    </p:spTree>
    <p:extLst>
      <p:ext uri="{BB962C8B-B14F-4D97-AF65-F5344CB8AC3E}">
        <p14:creationId xmlns:p14="http://schemas.microsoft.com/office/powerpoint/2010/main" val="1975306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83EDEFA-E9B5-4EC2-AA6E-187B214119F2}" type="datetimeFigureOut">
              <a:rPr lang="en-IN" smtClean="0"/>
              <a:t>07-09-2022</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9A3921B8-B8DF-4432-8BE4-10F6D94DB275}" type="slidenum">
              <a:rPr lang="en-IN" smtClean="0"/>
              <a:t>‹#›</a:t>
            </a:fld>
            <a:endParaRPr lang="en-IN"/>
          </a:p>
        </p:txBody>
      </p:sp>
    </p:spTree>
    <p:extLst>
      <p:ext uri="{BB962C8B-B14F-4D97-AF65-F5344CB8AC3E}">
        <p14:creationId xmlns:p14="http://schemas.microsoft.com/office/powerpoint/2010/main" val="3125522409"/>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B1CC-8C24-E306-5BD0-ECD6A7349D16}"/>
              </a:ext>
            </a:extLst>
          </p:cNvPr>
          <p:cNvSpPr>
            <a:spLocks noGrp="1"/>
          </p:cNvSpPr>
          <p:nvPr>
            <p:ph type="ctrTitle"/>
          </p:nvPr>
        </p:nvSpPr>
        <p:spPr>
          <a:xfrm>
            <a:off x="2789068" y="790110"/>
            <a:ext cx="6613864" cy="979749"/>
          </a:xfrm>
        </p:spPr>
        <p:txBody>
          <a:bodyPr>
            <a:normAutofit/>
          </a:bodyPr>
          <a:lstStyle/>
          <a:p>
            <a:r>
              <a:rPr lang="en-US" i="1" dirty="0">
                <a:latin typeface="Arial Black" panose="020B0A04020102020204" pitchFamily="34" charset="0"/>
                <a:cs typeface="Calibri" panose="020F0502020204030204" pitchFamily="34" charset="0"/>
              </a:rPr>
              <a:t>MICRO FINANCE </a:t>
            </a:r>
            <a:endParaRPr lang="en-IN" i="1" dirty="0">
              <a:latin typeface="Arial Black" panose="020B0A0402010202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C524CB6E-F03A-BE68-6BA8-6B3FDC2D601E}"/>
              </a:ext>
            </a:extLst>
          </p:cNvPr>
          <p:cNvSpPr>
            <a:spLocks noGrp="1"/>
          </p:cNvSpPr>
          <p:nvPr>
            <p:ph type="subTitle" idx="1"/>
          </p:nvPr>
        </p:nvSpPr>
        <p:spPr>
          <a:xfrm>
            <a:off x="174594" y="2047903"/>
            <a:ext cx="5228947" cy="1641135"/>
          </a:xfrm>
        </p:spPr>
        <p:txBody>
          <a:bodyPr>
            <a:noAutofit/>
          </a:bodyPr>
          <a:lstStyle/>
          <a:p>
            <a:r>
              <a:rPr lang="en-US" sz="1600" b="0" i="0" dirty="0">
                <a:solidFill>
                  <a:srgbClr val="00B050"/>
                </a:solidFill>
                <a:effectLst/>
                <a:latin typeface="arial" panose="020B0604020202020204" pitchFamily="34" charset="0"/>
              </a:rPr>
              <a:t>Microfinance is </a:t>
            </a:r>
            <a:r>
              <a:rPr lang="en-US" sz="1600" b="1" i="0" dirty="0">
                <a:solidFill>
                  <a:srgbClr val="00B050"/>
                </a:solidFill>
                <a:effectLst/>
                <a:latin typeface="arial" panose="020B0604020202020204" pitchFamily="34" charset="0"/>
              </a:rPr>
              <a:t>a banking service provided to unemployed or low-income individuals or groups who otherwise would have no other access to financial services</a:t>
            </a:r>
            <a:r>
              <a:rPr lang="en-US" sz="1600" b="0" i="0" dirty="0">
                <a:solidFill>
                  <a:srgbClr val="00B050"/>
                </a:solidFill>
                <a:effectLst/>
                <a:latin typeface="arial" panose="020B0604020202020204" pitchFamily="34" charset="0"/>
              </a:rPr>
              <a:t>. Microfinance allows people to take on reasonable small business loans safely, and in a manner that is consistent with ethical lending practices.</a:t>
            </a:r>
            <a:endParaRPr lang="en-IN" sz="1600" dirty="0">
              <a:solidFill>
                <a:srgbClr val="00B050"/>
              </a:solidFill>
            </a:endParaRPr>
          </a:p>
        </p:txBody>
      </p:sp>
      <p:pic>
        <p:nvPicPr>
          <p:cNvPr id="7" name="Picture 6">
            <a:extLst>
              <a:ext uri="{FF2B5EF4-FFF2-40B4-BE49-F238E27FC236}">
                <a16:creationId xmlns:a16="http://schemas.microsoft.com/office/drawing/2014/main" id="{53938EED-714B-616D-9CD6-D17CC37B5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140" y="2047903"/>
            <a:ext cx="5862221" cy="3503477"/>
          </a:xfrm>
          <a:prstGeom prst="rect">
            <a:avLst/>
          </a:prstGeom>
        </p:spPr>
      </p:pic>
      <p:sp>
        <p:nvSpPr>
          <p:cNvPr id="8" name="TextBox 7">
            <a:extLst>
              <a:ext uri="{FF2B5EF4-FFF2-40B4-BE49-F238E27FC236}">
                <a16:creationId xmlns:a16="http://schemas.microsoft.com/office/drawing/2014/main" id="{BBC3B05B-2941-9D64-07A1-656F273376E3}"/>
              </a:ext>
            </a:extLst>
          </p:cNvPr>
          <p:cNvSpPr txBox="1"/>
          <p:nvPr/>
        </p:nvSpPr>
        <p:spPr>
          <a:xfrm>
            <a:off x="1044605" y="4811698"/>
            <a:ext cx="3488924" cy="400110"/>
          </a:xfrm>
          <a:prstGeom prst="rect">
            <a:avLst/>
          </a:prstGeom>
          <a:noFill/>
        </p:spPr>
        <p:txBody>
          <a:bodyPr wrap="square" rtlCol="0">
            <a:spAutoFit/>
          </a:bodyPr>
          <a:lstStyle/>
          <a:p>
            <a:r>
              <a:rPr lang="en-US" sz="2000" b="1" i="1" dirty="0">
                <a:solidFill>
                  <a:srgbClr val="92D050"/>
                </a:solidFill>
              </a:rPr>
              <a:t>By: Vivek kumar Singh</a:t>
            </a:r>
            <a:endParaRPr lang="en-IN" sz="2000" b="1" i="1" dirty="0">
              <a:solidFill>
                <a:srgbClr val="92D050"/>
              </a:solidFill>
            </a:endParaRPr>
          </a:p>
        </p:txBody>
      </p:sp>
    </p:spTree>
    <p:extLst>
      <p:ext uri="{BB962C8B-B14F-4D97-AF65-F5344CB8AC3E}">
        <p14:creationId xmlns:p14="http://schemas.microsoft.com/office/powerpoint/2010/main" val="33196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BD3D3-1C64-508E-4714-5555010FDB66}"/>
              </a:ext>
            </a:extLst>
          </p:cNvPr>
          <p:cNvSpPr>
            <a:spLocks noGrp="1"/>
          </p:cNvSpPr>
          <p:nvPr>
            <p:ph type="title"/>
          </p:nvPr>
        </p:nvSpPr>
        <p:spPr>
          <a:xfrm>
            <a:off x="3410135" y="559293"/>
            <a:ext cx="5371729" cy="727969"/>
          </a:xfrm>
        </p:spPr>
        <p:txBody>
          <a:bodyPr>
            <a:normAutofit/>
          </a:bodyPr>
          <a:lstStyle/>
          <a:p>
            <a:r>
              <a:rPr lang="en-US" b="1" i="1" u="sng" dirty="0">
                <a:solidFill>
                  <a:srgbClr val="00B050"/>
                </a:solidFill>
                <a:latin typeface="Calibri" panose="020F0502020204030204" pitchFamily="34" charset="0"/>
                <a:cs typeface="Calibri" panose="020F0502020204030204" pitchFamily="34" charset="0"/>
              </a:rPr>
              <a:t>Plotting histogram</a:t>
            </a:r>
            <a:endParaRPr lang="en-IN" b="1" i="1" u="sng" dirty="0">
              <a:solidFill>
                <a:srgbClr val="00B050"/>
              </a:solidFill>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4914AEB9-8A27-553D-B43C-9F011D4791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746" y="1287262"/>
            <a:ext cx="10395751" cy="5282213"/>
          </a:xfrm>
          <a:prstGeom prst="rect">
            <a:avLst/>
          </a:prstGeom>
        </p:spPr>
      </p:pic>
    </p:spTree>
    <p:extLst>
      <p:ext uri="{BB962C8B-B14F-4D97-AF65-F5344CB8AC3E}">
        <p14:creationId xmlns:p14="http://schemas.microsoft.com/office/powerpoint/2010/main" val="3738964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90558C9-4D8E-0674-5796-87C04619060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416" y="550417"/>
            <a:ext cx="8327254" cy="6134468"/>
          </a:xfrm>
          <a:prstGeom prst="rect">
            <a:avLst/>
          </a:prstGeom>
        </p:spPr>
      </p:pic>
      <p:sp>
        <p:nvSpPr>
          <p:cNvPr id="5" name="TextBox 4">
            <a:extLst>
              <a:ext uri="{FF2B5EF4-FFF2-40B4-BE49-F238E27FC236}">
                <a16:creationId xmlns:a16="http://schemas.microsoft.com/office/drawing/2014/main" id="{9920DA5B-8736-35C7-AB60-D41181E0621D}"/>
              </a:ext>
            </a:extLst>
          </p:cNvPr>
          <p:cNvSpPr txBox="1"/>
          <p:nvPr/>
        </p:nvSpPr>
        <p:spPr>
          <a:xfrm>
            <a:off x="9028589" y="2347167"/>
            <a:ext cx="2785459" cy="1754326"/>
          </a:xfrm>
          <a:prstGeom prst="rect">
            <a:avLst/>
          </a:prstGeom>
          <a:noFill/>
        </p:spPr>
        <p:txBody>
          <a:bodyPr wrap="square" rtlCol="0">
            <a:spAutoFit/>
          </a:bodyPr>
          <a:lstStyle/>
          <a:p>
            <a:r>
              <a:rPr lang="en-US" b="1" i="1" dirty="0">
                <a:solidFill>
                  <a:srgbClr val="00B050"/>
                </a:solidFill>
                <a:latin typeface="Calibri" panose="020F0502020204030204" pitchFamily="34" charset="0"/>
                <a:cs typeface="Calibri" panose="020F0502020204030204" pitchFamily="34" charset="0"/>
              </a:rPr>
              <a:t>With the help of Bar Plot we are able to see the success and failure label data for the columns basically the feature data.</a:t>
            </a:r>
          </a:p>
          <a:p>
            <a:endParaRPr lang="en-IN" b="1" i="1"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488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8A48088-7A58-830E-5447-39983722F58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6229" y="621437"/>
            <a:ext cx="7251286" cy="5841507"/>
          </a:xfrm>
          <a:prstGeom prst="rect">
            <a:avLst/>
          </a:prstGeom>
        </p:spPr>
      </p:pic>
      <p:sp>
        <p:nvSpPr>
          <p:cNvPr id="5" name="TextBox 4">
            <a:extLst>
              <a:ext uri="{FF2B5EF4-FFF2-40B4-BE49-F238E27FC236}">
                <a16:creationId xmlns:a16="http://schemas.microsoft.com/office/drawing/2014/main" id="{F09B1E03-3B5B-7594-461E-0BE5D7490A90}"/>
              </a:ext>
            </a:extLst>
          </p:cNvPr>
          <p:cNvSpPr txBox="1"/>
          <p:nvPr/>
        </p:nvSpPr>
        <p:spPr>
          <a:xfrm>
            <a:off x="8123068" y="2339471"/>
            <a:ext cx="3497802" cy="1089529"/>
          </a:xfrm>
          <a:prstGeom prst="rect">
            <a:avLst/>
          </a:prstGeom>
          <a:noFill/>
        </p:spPr>
        <p:txBody>
          <a:bodyPr wrap="square" rtlCol="0">
            <a:spAutoFit/>
          </a:bodyPr>
          <a:lstStyle/>
          <a:p>
            <a:pPr lvl="0">
              <a:lnSpc>
                <a:spcPct val="90000"/>
              </a:lnSpc>
              <a:buSzPts val="1280"/>
            </a:pPr>
            <a:r>
              <a:rPr lang="en-US" b="1" i="1" dirty="0">
                <a:solidFill>
                  <a:srgbClr val="00B050"/>
                </a:solidFill>
                <a:latin typeface="Calibri" panose="020F0502020204030204" pitchFamily="34" charset="0"/>
                <a:cs typeface="Calibri" panose="020F0502020204030204" pitchFamily="34" charset="0"/>
              </a:rPr>
              <a:t>statistical  representation of the all the numeric data columns.</a:t>
            </a:r>
          </a:p>
          <a:p>
            <a:pPr lvl="0">
              <a:lnSpc>
                <a:spcPct val="90000"/>
              </a:lnSpc>
              <a:buSzPts val="1280"/>
            </a:pPr>
            <a:r>
              <a:rPr lang="en-US" b="1" i="1" dirty="0">
                <a:solidFill>
                  <a:srgbClr val="00B050"/>
                </a:solidFill>
                <a:latin typeface="Calibri" panose="020F0502020204030204" pitchFamily="34" charset="0"/>
                <a:cs typeface="Calibri" panose="020F0502020204030204" pitchFamily="34" charset="0"/>
              </a:rPr>
              <a:t>In that have outliers so treat them with different methods</a:t>
            </a:r>
          </a:p>
        </p:txBody>
      </p:sp>
    </p:spTree>
    <p:extLst>
      <p:ext uri="{BB962C8B-B14F-4D97-AF65-F5344CB8AC3E}">
        <p14:creationId xmlns:p14="http://schemas.microsoft.com/office/powerpoint/2010/main" val="1319084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8359-FC30-D100-55BF-6994C9190808}"/>
              </a:ext>
            </a:extLst>
          </p:cNvPr>
          <p:cNvSpPr>
            <a:spLocks noGrp="1"/>
          </p:cNvSpPr>
          <p:nvPr>
            <p:ph type="title"/>
          </p:nvPr>
        </p:nvSpPr>
        <p:spPr>
          <a:xfrm>
            <a:off x="4110361" y="950805"/>
            <a:ext cx="4111100" cy="815852"/>
          </a:xfrm>
        </p:spPr>
        <p:txBody>
          <a:bodyPr>
            <a:normAutofit fontScale="90000"/>
          </a:bodyPr>
          <a:lstStyle/>
          <a:p>
            <a:br>
              <a:rPr lang="en-IN" b="1" i="1" u="sng" dirty="0">
                <a:solidFill>
                  <a:srgbClr val="92D050"/>
                </a:solidFill>
                <a:latin typeface="Calibri" panose="020F0502020204030204" pitchFamily="34" charset="0"/>
                <a:cs typeface="Calibri" panose="020F0502020204030204" pitchFamily="34" charset="0"/>
              </a:rPr>
            </a:br>
            <a:r>
              <a:rPr lang="en-IN" b="1" i="1" u="sng" dirty="0">
                <a:solidFill>
                  <a:srgbClr val="92D050"/>
                </a:solidFill>
                <a:latin typeface="Calibri" panose="020F0502020204030204" pitchFamily="34" charset="0"/>
                <a:cs typeface="Calibri" panose="020F0502020204030204" pitchFamily="34" charset="0"/>
              </a:rPr>
              <a:t>Model building</a:t>
            </a:r>
            <a:br>
              <a:rPr lang="en-IN" b="1" i="1" u="sng" dirty="0">
                <a:solidFill>
                  <a:srgbClr val="92D050"/>
                </a:solidFill>
                <a:latin typeface="Calibri" panose="020F0502020204030204" pitchFamily="34" charset="0"/>
                <a:cs typeface="Calibri" panose="020F0502020204030204" pitchFamily="34" charset="0"/>
              </a:rPr>
            </a:br>
            <a:endParaRPr lang="en-IN" b="1" i="1" u="sng" dirty="0">
              <a:solidFill>
                <a:srgbClr val="92D05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0BCA1A7-28EC-FCC8-1933-E22CBD14BCD2}"/>
              </a:ext>
            </a:extLst>
          </p:cNvPr>
          <p:cNvSpPr>
            <a:spLocks noGrp="1"/>
          </p:cNvSpPr>
          <p:nvPr>
            <p:ph idx="1"/>
          </p:nvPr>
        </p:nvSpPr>
        <p:spPr>
          <a:xfrm>
            <a:off x="339571" y="2407625"/>
            <a:ext cx="4782845" cy="2606040"/>
          </a:xfrm>
        </p:spPr>
        <p:txBody>
          <a:bodyPr>
            <a:normAutofit fontScale="92500" lnSpcReduction="20000"/>
          </a:bodyPr>
          <a:lstStyle/>
          <a:p>
            <a:pPr algn="just"/>
            <a:r>
              <a:rPr lang="en-IN" sz="1800" b="1" i="1" dirty="0">
                <a:solidFill>
                  <a:srgbClr val="00B0F0"/>
                </a:solidFill>
                <a:latin typeface="Calibri" panose="020F0502020204030204" pitchFamily="34" charset="0"/>
                <a:cs typeface="Calibri" panose="020F0502020204030204" pitchFamily="34" charset="0"/>
              </a:rPr>
              <a:t>Built model which can be used to predict in terms of a probability for each loan transaction, whether the customer will be paying back the loaned amount within 5 days of insurance of loan. </a:t>
            </a:r>
          </a:p>
          <a:p>
            <a:pPr algn="just"/>
            <a:r>
              <a:rPr lang="en-IN" sz="1800" b="1" i="1" dirty="0">
                <a:solidFill>
                  <a:srgbClr val="00B0F0"/>
                </a:solidFill>
                <a:latin typeface="Calibri" panose="020F0502020204030204" pitchFamily="34" charset="0"/>
                <a:cs typeface="Calibri" panose="020F0502020204030204" pitchFamily="34" charset="0"/>
              </a:rPr>
              <a:t>In this case, Label ‘1’ indicates that the loan has been paid i.e. Non- defaulter, while, Label ‘0’ indicates that the loan has not been paid i.e. defaulter.</a:t>
            </a:r>
          </a:p>
          <a:p>
            <a:pPr marL="0" indent="0">
              <a:buNone/>
            </a:pPr>
            <a:endParaRPr lang="en-IN" sz="1800" b="1" i="1" dirty="0">
              <a:solidFill>
                <a:srgbClr val="00B0F0"/>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72BE08C-169E-74CB-1C43-CBF6F3885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679" y="2088232"/>
            <a:ext cx="2667000" cy="1340768"/>
          </a:xfrm>
          <a:prstGeom prst="rect">
            <a:avLst/>
          </a:prstGeom>
        </p:spPr>
      </p:pic>
      <p:pic>
        <p:nvPicPr>
          <p:cNvPr id="7" name="Content Placeholder 7">
            <a:extLst>
              <a:ext uri="{FF2B5EF4-FFF2-40B4-BE49-F238E27FC236}">
                <a16:creationId xmlns:a16="http://schemas.microsoft.com/office/drawing/2014/main" id="{B8FF5676-8A39-1C2B-A2D9-78F01CB68258}"/>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6096000" y="3789617"/>
            <a:ext cx="5257800" cy="2117578"/>
          </a:xfrm>
          <a:prstGeom prst="rect">
            <a:avLst/>
          </a:prstGeom>
        </p:spPr>
      </p:pic>
    </p:spTree>
    <p:extLst>
      <p:ext uri="{BB962C8B-B14F-4D97-AF65-F5344CB8AC3E}">
        <p14:creationId xmlns:p14="http://schemas.microsoft.com/office/powerpoint/2010/main" val="164030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B9585B-1F94-4991-BCD7-48D81102C8A6}"/>
              </a:ext>
            </a:extLst>
          </p:cNvPr>
          <p:cNvPicPr>
            <a:picLocks noGrp="1"/>
          </p:cNvPicPr>
          <p:nvPr>
            <p:ph idx="1"/>
          </p:nvPr>
        </p:nvPicPr>
        <p:blipFill>
          <a:blip r:embed="rId2"/>
          <a:stretch>
            <a:fillRect/>
          </a:stretch>
        </p:blipFill>
        <p:spPr>
          <a:xfrm>
            <a:off x="1037255" y="305916"/>
            <a:ext cx="2900778" cy="2330751"/>
          </a:xfrm>
          <a:prstGeom prst="rect">
            <a:avLst/>
          </a:prstGeom>
        </p:spPr>
      </p:pic>
      <p:sp>
        <p:nvSpPr>
          <p:cNvPr id="5" name="TextBox 4">
            <a:extLst>
              <a:ext uri="{FF2B5EF4-FFF2-40B4-BE49-F238E27FC236}">
                <a16:creationId xmlns:a16="http://schemas.microsoft.com/office/drawing/2014/main" id="{CE918C10-955E-8963-C548-19C7586A3D14}"/>
              </a:ext>
            </a:extLst>
          </p:cNvPr>
          <p:cNvSpPr txBox="1"/>
          <p:nvPr/>
        </p:nvSpPr>
        <p:spPr>
          <a:xfrm>
            <a:off x="6596109" y="3009530"/>
            <a:ext cx="1420427" cy="36933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FA79F367-0433-2C6A-3758-A1B482CF8725}"/>
              </a:ext>
            </a:extLst>
          </p:cNvPr>
          <p:cNvPicPr>
            <a:picLocks noChangeAspect="1"/>
          </p:cNvPicPr>
          <p:nvPr/>
        </p:nvPicPr>
        <p:blipFill>
          <a:blip r:embed="rId3"/>
          <a:stretch>
            <a:fillRect/>
          </a:stretch>
        </p:blipFill>
        <p:spPr>
          <a:xfrm>
            <a:off x="6264676" y="607942"/>
            <a:ext cx="5476875" cy="1562100"/>
          </a:xfrm>
          <a:prstGeom prst="rect">
            <a:avLst/>
          </a:prstGeom>
        </p:spPr>
      </p:pic>
      <p:pic>
        <p:nvPicPr>
          <p:cNvPr id="12" name="Picture 11">
            <a:extLst>
              <a:ext uri="{FF2B5EF4-FFF2-40B4-BE49-F238E27FC236}">
                <a16:creationId xmlns:a16="http://schemas.microsoft.com/office/drawing/2014/main" id="{C7829281-3003-A6DC-2DCE-3E2FBD541ABE}"/>
              </a:ext>
            </a:extLst>
          </p:cNvPr>
          <p:cNvPicPr>
            <a:picLocks noChangeAspect="1"/>
          </p:cNvPicPr>
          <p:nvPr/>
        </p:nvPicPr>
        <p:blipFill>
          <a:blip r:embed="rId4"/>
          <a:stretch>
            <a:fillRect/>
          </a:stretch>
        </p:blipFill>
        <p:spPr>
          <a:xfrm>
            <a:off x="6264676" y="2636667"/>
            <a:ext cx="5057775" cy="2637887"/>
          </a:xfrm>
          <a:prstGeom prst="rect">
            <a:avLst/>
          </a:prstGeom>
        </p:spPr>
      </p:pic>
      <p:sp>
        <p:nvSpPr>
          <p:cNvPr id="13" name="TextBox 12">
            <a:extLst>
              <a:ext uri="{FF2B5EF4-FFF2-40B4-BE49-F238E27FC236}">
                <a16:creationId xmlns:a16="http://schemas.microsoft.com/office/drawing/2014/main" id="{FFA6DA5B-0001-EE60-5222-6451984A61F3}"/>
              </a:ext>
            </a:extLst>
          </p:cNvPr>
          <p:cNvSpPr txBox="1"/>
          <p:nvPr/>
        </p:nvSpPr>
        <p:spPr>
          <a:xfrm>
            <a:off x="647607" y="3604334"/>
            <a:ext cx="4616850" cy="1477328"/>
          </a:xfrm>
          <a:prstGeom prst="rect">
            <a:avLst/>
          </a:prstGeom>
          <a:noFill/>
        </p:spPr>
        <p:txBody>
          <a:bodyPr wrap="square" rtlCol="0">
            <a:spAutoFit/>
          </a:bodyPr>
          <a:lstStyle/>
          <a:p>
            <a:r>
              <a:rPr lang="en-US" b="1" i="1" dirty="0">
                <a:solidFill>
                  <a:srgbClr val="00B050"/>
                </a:solidFill>
              </a:rPr>
              <a:t>Splitting the train test data , there is imbalance of data. So, balance the data to remove the biasness from data.</a:t>
            </a:r>
          </a:p>
          <a:p>
            <a:r>
              <a:rPr lang="en-US" b="1" i="1" dirty="0">
                <a:solidFill>
                  <a:srgbClr val="00B050"/>
                </a:solidFill>
              </a:rPr>
              <a:t>This will give the better result during prediction.</a:t>
            </a:r>
            <a:endParaRPr lang="en-IN" b="1" i="1" dirty="0">
              <a:solidFill>
                <a:srgbClr val="00B050"/>
              </a:solidFill>
            </a:endParaRPr>
          </a:p>
        </p:txBody>
      </p:sp>
    </p:spTree>
    <p:extLst>
      <p:ext uri="{BB962C8B-B14F-4D97-AF65-F5344CB8AC3E}">
        <p14:creationId xmlns:p14="http://schemas.microsoft.com/office/powerpoint/2010/main" val="910661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43B24B-390C-B9B5-42B8-99FF57FAA5B0}"/>
              </a:ext>
            </a:extLst>
          </p:cNvPr>
          <p:cNvPicPr>
            <a:picLocks noGrp="1" noChangeAspect="1"/>
          </p:cNvPicPr>
          <p:nvPr>
            <p:ph idx="1"/>
          </p:nvPr>
        </p:nvPicPr>
        <p:blipFill>
          <a:blip r:embed="rId2"/>
          <a:stretch>
            <a:fillRect/>
          </a:stretch>
        </p:blipFill>
        <p:spPr>
          <a:xfrm>
            <a:off x="87815" y="3102461"/>
            <a:ext cx="4777148" cy="3424237"/>
          </a:xfrm>
        </p:spPr>
      </p:pic>
      <p:pic>
        <p:nvPicPr>
          <p:cNvPr id="8" name="Picture 7">
            <a:extLst>
              <a:ext uri="{FF2B5EF4-FFF2-40B4-BE49-F238E27FC236}">
                <a16:creationId xmlns:a16="http://schemas.microsoft.com/office/drawing/2014/main" id="{64DC26D5-B64B-7AB9-33D5-9BAFB623A576}"/>
              </a:ext>
            </a:extLst>
          </p:cNvPr>
          <p:cNvPicPr>
            <a:picLocks noChangeAspect="1"/>
          </p:cNvPicPr>
          <p:nvPr/>
        </p:nvPicPr>
        <p:blipFill>
          <a:blip r:embed="rId3"/>
          <a:stretch>
            <a:fillRect/>
          </a:stretch>
        </p:blipFill>
        <p:spPr>
          <a:xfrm>
            <a:off x="5717220" y="3183972"/>
            <a:ext cx="6280304" cy="3342726"/>
          </a:xfrm>
          <a:prstGeom prst="rect">
            <a:avLst/>
          </a:prstGeom>
        </p:spPr>
      </p:pic>
      <p:pic>
        <p:nvPicPr>
          <p:cNvPr id="11" name="Picture 10">
            <a:extLst>
              <a:ext uri="{FF2B5EF4-FFF2-40B4-BE49-F238E27FC236}">
                <a16:creationId xmlns:a16="http://schemas.microsoft.com/office/drawing/2014/main" id="{985FDD42-AD6F-340B-122E-2915F312847C}"/>
              </a:ext>
            </a:extLst>
          </p:cNvPr>
          <p:cNvPicPr>
            <a:picLocks noChangeAspect="1"/>
          </p:cNvPicPr>
          <p:nvPr/>
        </p:nvPicPr>
        <p:blipFill>
          <a:blip r:embed="rId4"/>
          <a:stretch>
            <a:fillRect/>
          </a:stretch>
        </p:blipFill>
        <p:spPr>
          <a:xfrm>
            <a:off x="5823751" y="244253"/>
            <a:ext cx="6113755" cy="2611617"/>
          </a:xfrm>
          <a:prstGeom prst="rect">
            <a:avLst/>
          </a:prstGeom>
        </p:spPr>
      </p:pic>
      <p:sp>
        <p:nvSpPr>
          <p:cNvPr id="12" name="TextBox 11">
            <a:extLst>
              <a:ext uri="{FF2B5EF4-FFF2-40B4-BE49-F238E27FC236}">
                <a16:creationId xmlns:a16="http://schemas.microsoft.com/office/drawing/2014/main" id="{D7B96A84-FD5E-A0DF-60B1-3C2E12CD70AF}"/>
              </a:ext>
            </a:extLst>
          </p:cNvPr>
          <p:cNvSpPr txBox="1"/>
          <p:nvPr/>
        </p:nvSpPr>
        <p:spPr>
          <a:xfrm>
            <a:off x="363985" y="435006"/>
            <a:ext cx="4777148" cy="1938992"/>
          </a:xfrm>
          <a:prstGeom prst="rect">
            <a:avLst/>
          </a:prstGeom>
          <a:solidFill>
            <a:srgbClr val="FFFF00"/>
          </a:solidFill>
        </p:spPr>
        <p:txBody>
          <a:bodyPr wrap="square" rtlCol="0">
            <a:spAutoFit/>
          </a:bodyPr>
          <a:lstStyle/>
          <a:p>
            <a:pPr marL="285750" indent="-285750">
              <a:buFont typeface="Wingdings" panose="05000000000000000000" pitchFamily="2" charset="2"/>
              <a:buChar char="q"/>
            </a:pPr>
            <a:r>
              <a:rPr lang="en-US" sz="2000" dirty="0">
                <a:solidFill>
                  <a:srgbClr val="00B050"/>
                </a:solidFill>
              </a:rPr>
              <a:t>Here, we remove outliers using z_score </a:t>
            </a:r>
          </a:p>
          <a:p>
            <a:endParaRPr lang="en-US" sz="2000" dirty="0">
              <a:solidFill>
                <a:srgbClr val="00B050"/>
              </a:solidFill>
            </a:endParaRPr>
          </a:p>
          <a:p>
            <a:pPr marL="285750" indent="-285750">
              <a:buFont typeface="Wingdings" panose="05000000000000000000" pitchFamily="2" charset="2"/>
              <a:buChar char="q"/>
            </a:pPr>
            <a:r>
              <a:rPr lang="en-US" sz="2000" dirty="0">
                <a:solidFill>
                  <a:srgbClr val="00B050"/>
                </a:solidFill>
              </a:rPr>
              <a:t>Checking VIF for multicollinearity problem</a:t>
            </a:r>
          </a:p>
          <a:p>
            <a:endParaRPr lang="en-US" sz="2000" dirty="0">
              <a:solidFill>
                <a:srgbClr val="00B050"/>
              </a:solidFill>
            </a:endParaRPr>
          </a:p>
          <a:p>
            <a:pPr marL="285750" indent="-285750">
              <a:buFont typeface="Wingdings" panose="05000000000000000000" pitchFamily="2" charset="2"/>
              <a:buChar char="q"/>
            </a:pPr>
            <a:r>
              <a:rPr lang="en-US" sz="2000" dirty="0">
                <a:solidFill>
                  <a:srgbClr val="00B050"/>
                </a:solidFill>
              </a:rPr>
              <a:t>Using feature selection technique to select feature using Decision Tree Classifier </a:t>
            </a:r>
            <a:endParaRPr lang="en-IN" sz="2000" dirty="0">
              <a:solidFill>
                <a:srgbClr val="00B050"/>
              </a:solidFill>
            </a:endParaRPr>
          </a:p>
        </p:txBody>
      </p:sp>
    </p:spTree>
    <p:extLst>
      <p:ext uri="{BB962C8B-B14F-4D97-AF65-F5344CB8AC3E}">
        <p14:creationId xmlns:p14="http://schemas.microsoft.com/office/powerpoint/2010/main" val="30201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E92965F-440B-0944-7677-AE34B71C2012}"/>
              </a:ext>
            </a:extLst>
          </p:cNvPr>
          <p:cNvPicPr>
            <a:picLocks noGrp="1" noChangeAspect="1"/>
          </p:cNvPicPr>
          <p:nvPr>
            <p:ph idx="1"/>
          </p:nvPr>
        </p:nvPicPr>
        <p:blipFill>
          <a:blip r:embed="rId2"/>
          <a:stretch>
            <a:fillRect/>
          </a:stretch>
        </p:blipFill>
        <p:spPr>
          <a:xfrm>
            <a:off x="5941900" y="185119"/>
            <a:ext cx="5477522" cy="2797777"/>
          </a:xfrm>
        </p:spPr>
      </p:pic>
      <p:pic>
        <p:nvPicPr>
          <p:cNvPr id="12" name="Picture 11">
            <a:extLst>
              <a:ext uri="{FF2B5EF4-FFF2-40B4-BE49-F238E27FC236}">
                <a16:creationId xmlns:a16="http://schemas.microsoft.com/office/drawing/2014/main" id="{4C84FF86-3309-AB01-B5A9-C6FC1E898EA6}"/>
              </a:ext>
            </a:extLst>
          </p:cNvPr>
          <p:cNvPicPr>
            <a:picLocks noChangeAspect="1"/>
          </p:cNvPicPr>
          <p:nvPr/>
        </p:nvPicPr>
        <p:blipFill>
          <a:blip r:embed="rId3"/>
          <a:stretch>
            <a:fillRect/>
          </a:stretch>
        </p:blipFill>
        <p:spPr>
          <a:xfrm>
            <a:off x="204186" y="3160450"/>
            <a:ext cx="11695463" cy="3664151"/>
          </a:xfrm>
          <a:prstGeom prst="rect">
            <a:avLst/>
          </a:prstGeom>
        </p:spPr>
      </p:pic>
      <p:sp>
        <p:nvSpPr>
          <p:cNvPr id="15" name="TextBox 14">
            <a:extLst>
              <a:ext uri="{FF2B5EF4-FFF2-40B4-BE49-F238E27FC236}">
                <a16:creationId xmlns:a16="http://schemas.microsoft.com/office/drawing/2014/main" id="{81C7D633-8D89-A5E5-90E8-463E90B88D87}"/>
              </a:ext>
            </a:extLst>
          </p:cNvPr>
          <p:cNvSpPr txBox="1"/>
          <p:nvPr/>
        </p:nvSpPr>
        <p:spPr>
          <a:xfrm>
            <a:off x="772578" y="702733"/>
            <a:ext cx="4561422" cy="1631216"/>
          </a:xfrm>
          <a:prstGeom prst="rect">
            <a:avLst/>
          </a:prstGeom>
          <a:noFill/>
        </p:spPr>
        <p:txBody>
          <a:bodyPr wrap="square" rtlCol="0">
            <a:spAutoFit/>
          </a:bodyPr>
          <a:lstStyle/>
          <a:p>
            <a:pPr marL="285750" indent="-285750">
              <a:buFont typeface="Wingdings" panose="05000000000000000000" pitchFamily="2" charset="2"/>
              <a:buChar char="q"/>
            </a:pPr>
            <a:r>
              <a:rPr lang="en-US" sz="2000" i="1" dirty="0">
                <a:solidFill>
                  <a:srgbClr val="00B0F0"/>
                </a:solidFill>
                <a:latin typeface="Calibri" panose="020F0502020204030204" pitchFamily="34" charset="0"/>
                <a:cs typeface="Calibri" panose="020F0502020204030204" pitchFamily="34" charset="0"/>
              </a:rPr>
              <a:t>Data scaling:- scaling the data to bring the all the columns data into same scale, which is convenient for prediction </a:t>
            </a:r>
          </a:p>
          <a:p>
            <a:pPr marL="285750" indent="-285750">
              <a:buFont typeface="Wingdings" panose="05000000000000000000" pitchFamily="2" charset="2"/>
              <a:buChar char="q"/>
            </a:pPr>
            <a:r>
              <a:rPr lang="en-US" sz="2000" i="1" dirty="0">
                <a:solidFill>
                  <a:srgbClr val="00B0F0"/>
                </a:solidFill>
                <a:latin typeface="Calibri" panose="020F0502020204030204" pitchFamily="34" charset="0"/>
                <a:cs typeface="Calibri" panose="020F0502020204030204" pitchFamily="34" charset="0"/>
              </a:rPr>
              <a:t>In other figure we see finding the best random state for training and testing </a:t>
            </a:r>
            <a:endParaRPr lang="en-IN" sz="2000" i="1"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3027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AB84F503-ABFF-C6F7-0DC7-438B66235F8C}"/>
              </a:ext>
            </a:extLst>
          </p:cNvPr>
          <p:cNvPicPr>
            <a:picLocks noGrp="1" noChangeAspect="1"/>
          </p:cNvPicPr>
          <p:nvPr>
            <p:ph idx="1"/>
          </p:nvPr>
        </p:nvPicPr>
        <p:blipFill>
          <a:blip r:embed="rId2"/>
          <a:stretch>
            <a:fillRect/>
          </a:stretch>
        </p:blipFill>
        <p:spPr>
          <a:xfrm>
            <a:off x="194734" y="2785533"/>
            <a:ext cx="5486399" cy="3784601"/>
          </a:xfrm>
        </p:spPr>
      </p:pic>
      <p:pic>
        <p:nvPicPr>
          <p:cNvPr id="11" name="Picture 10">
            <a:extLst>
              <a:ext uri="{FF2B5EF4-FFF2-40B4-BE49-F238E27FC236}">
                <a16:creationId xmlns:a16="http://schemas.microsoft.com/office/drawing/2014/main" id="{8E8451CD-8B68-CE77-0694-5A3A48676C1B}"/>
              </a:ext>
            </a:extLst>
          </p:cNvPr>
          <p:cNvPicPr>
            <a:picLocks noChangeAspect="1"/>
          </p:cNvPicPr>
          <p:nvPr/>
        </p:nvPicPr>
        <p:blipFill>
          <a:blip r:embed="rId3"/>
          <a:stretch>
            <a:fillRect/>
          </a:stretch>
        </p:blipFill>
        <p:spPr>
          <a:xfrm>
            <a:off x="5842001" y="2654300"/>
            <a:ext cx="6019799" cy="4047066"/>
          </a:xfrm>
          <a:prstGeom prst="rect">
            <a:avLst/>
          </a:prstGeom>
        </p:spPr>
      </p:pic>
      <p:sp>
        <p:nvSpPr>
          <p:cNvPr id="13" name="TextBox 12">
            <a:extLst>
              <a:ext uri="{FF2B5EF4-FFF2-40B4-BE49-F238E27FC236}">
                <a16:creationId xmlns:a16="http://schemas.microsoft.com/office/drawing/2014/main" id="{270B6515-4E29-26DA-614A-1AD2B4446741}"/>
              </a:ext>
            </a:extLst>
          </p:cNvPr>
          <p:cNvSpPr txBox="1"/>
          <p:nvPr/>
        </p:nvSpPr>
        <p:spPr>
          <a:xfrm>
            <a:off x="1566333" y="1294053"/>
            <a:ext cx="7349067" cy="1200329"/>
          </a:xfrm>
          <a:prstGeom prst="rect">
            <a:avLst/>
          </a:prstGeom>
          <a:noFill/>
        </p:spPr>
        <p:txBody>
          <a:bodyPr wrap="square" rtlCol="0">
            <a:spAutoFit/>
          </a:bodyPr>
          <a:lstStyle/>
          <a:p>
            <a:pPr marL="285750" indent="-285750">
              <a:buFont typeface="Wingdings" panose="05000000000000000000" pitchFamily="2" charset="2"/>
              <a:buChar char="q"/>
            </a:pPr>
            <a:r>
              <a:rPr lang="en-US" sz="2400" dirty="0">
                <a:solidFill>
                  <a:srgbClr val="00B0F0"/>
                </a:solidFill>
                <a:latin typeface="Calibri" panose="020F0502020204030204" pitchFamily="34" charset="0"/>
                <a:cs typeface="Calibri" panose="020F0502020204030204" pitchFamily="34" charset="0"/>
              </a:rPr>
              <a:t>Importing the model use for prediction ,all  the different type of models are here </a:t>
            </a:r>
          </a:p>
          <a:p>
            <a:pPr marL="285750" indent="-285750">
              <a:buFont typeface="Wingdings" panose="05000000000000000000" pitchFamily="2" charset="2"/>
              <a:buChar char="q"/>
            </a:pPr>
            <a:r>
              <a:rPr lang="en-US" sz="2400" dirty="0">
                <a:solidFill>
                  <a:srgbClr val="00B0F0"/>
                </a:solidFill>
                <a:latin typeface="Calibri" panose="020F0502020204030204" pitchFamily="34" charset="0"/>
                <a:cs typeface="Calibri" panose="020F0502020204030204" pitchFamily="34" charset="0"/>
              </a:rPr>
              <a:t>And we train and test all the models </a:t>
            </a:r>
            <a:endParaRPr lang="en-IN" sz="2400" dirty="0">
              <a:solidFill>
                <a:srgbClr val="00B0F0"/>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4A6FBDC-9C2F-8ACA-839A-AF1FF96DDED2}"/>
              </a:ext>
            </a:extLst>
          </p:cNvPr>
          <p:cNvSpPr txBox="1"/>
          <p:nvPr/>
        </p:nvSpPr>
        <p:spPr>
          <a:xfrm>
            <a:off x="1972733" y="479683"/>
            <a:ext cx="6836651" cy="523220"/>
          </a:xfrm>
          <a:prstGeom prst="rect">
            <a:avLst/>
          </a:prstGeom>
          <a:noFill/>
        </p:spPr>
        <p:txBody>
          <a:bodyPr wrap="square" rtlCol="0">
            <a:spAutoFit/>
          </a:bodyPr>
          <a:lstStyle/>
          <a:p>
            <a:r>
              <a:rPr lang="en-US" sz="2800" b="1" i="1" u="sng" dirty="0">
                <a:solidFill>
                  <a:srgbClr val="00B050"/>
                </a:solidFill>
                <a:latin typeface="Calibri" panose="020F0502020204030204" pitchFamily="34" charset="0"/>
                <a:cs typeface="Calibri" panose="020F0502020204030204" pitchFamily="34" charset="0"/>
              </a:rPr>
              <a:t>MODEL IMPORTING AND MODEL BUILDING </a:t>
            </a:r>
            <a:endParaRPr lang="en-IN" sz="2800" b="1" i="1" u="sng"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1631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D66C52-BA12-2690-685F-8528763C56D0}"/>
              </a:ext>
            </a:extLst>
          </p:cNvPr>
          <p:cNvPicPr>
            <a:picLocks noGrp="1" noChangeAspect="1"/>
          </p:cNvPicPr>
          <p:nvPr>
            <p:ph idx="1"/>
          </p:nvPr>
        </p:nvPicPr>
        <p:blipFill>
          <a:blip r:embed="rId2"/>
          <a:stretch>
            <a:fillRect/>
          </a:stretch>
        </p:blipFill>
        <p:spPr>
          <a:xfrm>
            <a:off x="1472996" y="2951163"/>
            <a:ext cx="8754941" cy="3424237"/>
          </a:xfrm>
        </p:spPr>
      </p:pic>
      <p:sp>
        <p:nvSpPr>
          <p:cNvPr id="9" name="Rectangle 1">
            <a:extLst>
              <a:ext uri="{FF2B5EF4-FFF2-40B4-BE49-F238E27FC236}">
                <a16:creationId xmlns:a16="http://schemas.microsoft.com/office/drawing/2014/main" id="{6EA60D48-C169-ECD7-87DC-9F497BAE3D98}"/>
              </a:ext>
            </a:extLst>
          </p:cNvPr>
          <p:cNvSpPr>
            <a:spLocks noChangeArrowheads="1"/>
          </p:cNvSpPr>
          <p:nvPr/>
        </p:nvSpPr>
        <p:spPr bwMode="auto">
          <a:xfrm>
            <a:off x="1625601" y="-11402"/>
            <a:ext cx="7882466" cy="2277547"/>
          </a:xfrm>
          <a:prstGeom prst="rect">
            <a:avLst/>
          </a:prstGeom>
          <a:gradFill>
            <a:gsLst>
              <a:gs pos="71000">
                <a:srgbClr val="FFFF00"/>
              </a:gs>
              <a:gs pos="7000">
                <a:schemeClr val="bg1">
                  <a:tint val="90000"/>
                  <a:lumMod val="110000"/>
                </a:schemeClr>
              </a:gs>
              <a:gs pos="94000">
                <a:schemeClr val="bg1">
                  <a:shade val="64000"/>
                  <a:lumMod val="88000"/>
                </a:schemeClr>
              </a:gs>
            </a:gsLst>
            <a:lin ang="5400000" scaled="0"/>
          </a:gra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32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92D050"/>
                </a:solidFill>
                <a:latin typeface="Calibri" panose="020F0502020204030204" pitchFamily="34" charset="0"/>
                <a:cs typeface="Calibri" panose="020F0502020204030204" pitchFamily="34" charset="0"/>
              </a:rPr>
              <a:t>             </a:t>
            </a:r>
            <a:r>
              <a:rPr kumimoji="0" lang="en-US" altLang="en-US" sz="32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latin typeface="Calibri" panose="020F0502020204030204" pitchFamily="34" charset="0"/>
                <a:cs typeface="Calibri" panose="020F0502020204030204" pitchFamily="34" charset="0"/>
              </a:rPr>
              <a:t>                         </a:t>
            </a:r>
            <a:r>
              <a:rPr lang="en-US" altLang="en-US" sz="3200" u="sng" dirty="0">
                <a:solidFill>
                  <a:srgbClr val="00B0F0"/>
                </a:solidFill>
                <a:latin typeface="Calibri" panose="020F0502020204030204" pitchFamily="34" charset="0"/>
                <a:cs typeface="Calibri" panose="020F0502020204030204" pitchFamily="34" charset="0"/>
              </a:rPr>
              <a:t>Logistic regression </a:t>
            </a:r>
            <a:r>
              <a:rPr lang="en-US" altLang="en-US" sz="3200" u="sng" dirty="0">
                <a:solidFill>
                  <a:srgbClr val="000000"/>
                </a:solidFill>
                <a:latin typeface="Calibri" panose="020F0502020204030204" pitchFamily="34" charset="0"/>
                <a:cs typeface="Calibri" panose="020F0502020204030204" pitchFamily="34" charset="0"/>
              </a:rPr>
              <a:t>       </a:t>
            </a:r>
            <a:r>
              <a:rPr kumimoji="0" lang="en-US" altLang="en-US" sz="3200" b="0" i="0" u="sng" strike="noStrike" cap="none" normalizeH="0" baseline="0" dirty="0">
                <a:ln>
                  <a:noFill/>
                </a:ln>
                <a:solidFill>
                  <a:srgbClr val="000000"/>
                </a:solidFill>
                <a:effectLst/>
                <a:latin typeface="Calibri" panose="020F0502020204030204" pitchFamily="34" charset="0"/>
                <a:cs typeface="Calibri" panose="020F0502020204030204" pitchFamily="34" charset="0"/>
              </a:rPr>
              <a:t> </a:t>
            </a:r>
            <a:br>
              <a:rPr kumimoji="0" lang="en-US" altLang="en-US" sz="1050" b="0" i="0" strike="noStrike" cap="none" normalizeH="0" baseline="0" dirty="0">
                <a:ln>
                  <a:noFill/>
                </a:ln>
                <a:solidFill>
                  <a:schemeClr val="tx1"/>
                </a:solidFill>
                <a:effectLst/>
              </a:rPr>
            </a:br>
            <a:endParaRPr kumimoji="0" lang="en-US" altLang="en-US" sz="2800" b="0" i="0"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4466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5DE7-FFD6-243A-9710-3B572423F940}"/>
              </a:ext>
            </a:extLst>
          </p:cNvPr>
          <p:cNvSpPr>
            <a:spLocks noGrp="1"/>
          </p:cNvSpPr>
          <p:nvPr>
            <p:ph type="title"/>
          </p:nvPr>
        </p:nvSpPr>
        <p:spPr>
          <a:xfrm>
            <a:off x="913775" y="313267"/>
            <a:ext cx="10364451" cy="1901427"/>
          </a:xfrm>
          <a:gradFill>
            <a:gsLst>
              <a:gs pos="72000">
                <a:srgbClr val="FFFF00"/>
              </a:gs>
              <a:gs pos="100000">
                <a:schemeClr val="bg1">
                  <a:shade val="64000"/>
                  <a:lumMod val="88000"/>
                </a:schemeClr>
              </a:gs>
            </a:gsLst>
            <a:lin ang="5400000" scaled="0"/>
          </a:gradFill>
        </p:spPr>
        <p:txBody>
          <a:bodyPr>
            <a:normAutofit fontScale="90000"/>
          </a:bodyPr>
          <a:lstStyle/>
          <a:p>
            <a:pPr marL="0" marR="0" lvl="0" indent="0" defTabSz="914400" rtl="0" eaLnBrk="0" fontAlgn="base" latinLnBrk="0" hangingPunct="0">
              <a:lnSpc>
                <a:spcPct val="100000"/>
              </a:lnSpc>
              <a:spcBef>
                <a:spcPct val="0"/>
              </a:spcBef>
              <a:spcAft>
                <a:spcPct val="0"/>
              </a:spcAft>
              <a:tabLst/>
            </a:pP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Decision Tree Classifier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endParaRPr lang="en-IN" dirty="0"/>
          </a:p>
        </p:txBody>
      </p:sp>
      <p:pic>
        <p:nvPicPr>
          <p:cNvPr id="5" name="Content Placeholder 4">
            <a:extLst>
              <a:ext uri="{FF2B5EF4-FFF2-40B4-BE49-F238E27FC236}">
                <a16:creationId xmlns:a16="http://schemas.microsoft.com/office/drawing/2014/main" id="{AC09A98C-40EF-A479-0BC3-FBC9A2005424}"/>
              </a:ext>
            </a:extLst>
          </p:cNvPr>
          <p:cNvPicPr>
            <a:picLocks noGrp="1" noChangeAspect="1"/>
          </p:cNvPicPr>
          <p:nvPr>
            <p:ph idx="1"/>
          </p:nvPr>
        </p:nvPicPr>
        <p:blipFill>
          <a:blip r:embed="rId2"/>
          <a:stretch>
            <a:fillRect/>
          </a:stretch>
        </p:blipFill>
        <p:spPr>
          <a:xfrm>
            <a:off x="1469654" y="2556271"/>
            <a:ext cx="8744691" cy="3424237"/>
          </a:xfrm>
        </p:spPr>
      </p:pic>
    </p:spTree>
    <p:extLst>
      <p:ext uri="{BB962C8B-B14F-4D97-AF65-F5344CB8AC3E}">
        <p14:creationId xmlns:p14="http://schemas.microsoft.com/office/powerpoint/2010/main" val="386320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693D-5286-23CE-DEE2-AAD3C278478B}"/>
              </a:ext>
            </a:extLst>
          </p:cNvPr>
          <p:cNvSpPr>
            <a:spLocks noGrp="1"/>
          </p:cNvSpPr>
          <p:nvPr>
            <p:ph type="title"/>
          </p:nvPr>
        </p:nvSpPr>
        <p:spPr>
          <a:xfrm>
            <a:off x="3879541" y="1003299"/>
            <a:ext cx="3959442" cy="929814"/>
          </a:xfrm>
        </p:spPr>
        <p:txBody>
          <a:bodyPr>
            <a:noAutofit/>
          </a:bodyPr>
          <a:lstStyle/>
          <a:p>
            <a:r>
              <a:rPr lang="en-US" b="1" i="1" u="sng" dirty="0">
                <a:solidFill>
                  <a:srgbClr val="92D050"/>
                </a:solidFill>
              </a:rPr>
              <a:t>Introduction</a:t>
            </a:r>
            <a:endParaRPr lang="en-IN" b="1" i="1" u="sng" dirty="0">
              <a:solidFill>
                <a:srgbClr val="92D050"/>
              </a:solidFill>
            </a:endParaRPr>
          </a:p>
        </p:txBody>
      </p:sp>
      <p:sp>
        <p:nvSpPr>
          <p:cNvPr id="3" name="Content Placeholder 2">
            <a:extLst>
              <a:ext uri="{FF2B5EF4-FFF2-40B4-BE49-F238E27FC236}">
                <a16:creationId xmlns:a16="http://schemas.microsoft.com/office/drawing/2014/main" id="{E0682C34-2DF5-5139-4D98-4E0A9F8A8B1D}"/>
              </a:ext>
            </a:extLst>
          </p:cNvPr>
          <p:cNvSpPr>
            <a:spLocks noGrp="1"/>
          </p:cNvSpPr>
          <p:nvPr>
            <p:ph idx="1"/>
          </p:nvPr>
        </p:nvSpPr>
        <p:spPr/>
        <p:txBody>
          <a:bodyPr>
            <a:normAutofit fontScale="85000" lnSpcReduction="20000"/>
          </a:bodyPr>
          <a:lstStyle/>
          <a:p>
            <a:pPr marL="0" indent="0" algn="l">
              <a:buNone/>
            </a:pPr>
            <a:r>
              <a:rPr lang="en-US" b="0" i="1" dirty="0">
                <a:solidFill>
                  <a:srgbClr val="0070C0"/>
                </a:solidFill>
                <a:effectLst/>
                <a:latin typeface="Calibri" panose="020F0502020204030204" pitchFamily="34" charset="0"/>
                <a:cs typeface="Calibri" panose="020F0502020204030204" pitchFamily="34" charset="0"/>
              </a:rPr>
              <a:t>Indonesia has one of the largest unbanked populations in the world (about 64% unbanked) (World Bank, 2014), with more than 81 per cent of its population earning less thanUS$4.50 a day (World Bank Estimates). As such, it has had a long history of microcredit programs dating back more than 100 years (KPMG Indonesia, 2015). Some industry experts estimate that there are more than 36 million microfinance borrowers through Indonesia’s diverse institutions, programs, services setup by both government and nongovernmental groups. The Indonesian microfinance market is split between two segments: one segment is covered by regulated micro-finance providers such as commercial banks such as Bank Rakyat Indonesia (BRI) and rural banks or Bank Perkreditan Rakyat (BPR) focused on districts and sub-district towns; the other segment is covered by NGOs, co-operatives, and village based institutions referred to as Badan Kredit Desa (BKD) and Lembaga Dana Kredit Pedesaan (LDKP) focused on the lower end of the market with some reach to remote rural areas</a:t>
            </a:r>
          </a:p>
          <a:p>
            <a:endParaRPr lang="en-IN" i="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8127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1F6E-D329-A9F3-3A1D-F74DBF89AAE7}"/>
              </a:ext>
            </a:extLst>
          </p:cNvPr>
          <p:cNvSpPr>
            <a:spLocks noGrp="1"/>
          </p:cNvSpPr>
          <p:nvPr>
            <p:ph type="title"/>
          </p:nvPr>
        </p:nvSpPr>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lang="en-US" altLang="en-US" u="sng" cap="none" dirty="0">
                <a:solidFill>
                  <a:srgbClr val="92D050"/>
                </a:solidFill>
                <a:latin typeface="Calibri" panose="020F0502020204030204" pitchFamily="34" charset="0"/>
                <a:cs typeface="Calibri" panose="020F0502020204030204" pitchFamily="34" charset="0"/>
              </a:rPr>
            </a:br>
            <a:r>
              <a:rPr lang="en-US" altLang="en-US" u="sng" cap="none" dirty="0" err="1">
                <a:solidFill>
                  <a:srgbClr val="00B0F0"/>
                </a:solidFill>
                <a:latin typeface="Calibri" panose="020F0502020204030204" pitchFamily="34" charset="0"/>
                <a:cs typeface="Calibri" panose="020F0502020204030204" pitchFamily="34" charset="0"/>
              </a:rPr>
              <a:t>KNeighbor</a:t>
            </a:r>
            <a:r>
              <a:rPr lang="en-US" altLang="en-US" u="sng" cap="none" dirty="0">
                <a:solidFill>
                  <a:srgbClr val="00B0F0"/>
                </a:solidFill>
                <a:latin typeface="Calibri" panose="020F0502020204030204" pitchFamily="34" charset="0"/>
                <a:cs typeface="Calibri" panose="020F0502020204030204" pitchFamily="34" charset="0"/>
              </a:rPr>
              <a:t> Classifier </a:t>
            </a:r>
            <a:endParaRPr lang="en-IN" dirty="0"/>
          </a:p>
        </p:txBody>
      </p:sp>
      <p:pic>
        <p:nvPicPr>
          <p:cNvPr id="5" name="Content Placeholder 4">
            <a:extLst>
              <a:ext uri="{FF2B5EF4-FFF2-40B4-BE49-F238E27FC236}">
                <a16:creationId xmlns:a16="http://schemas.microsoft.com/office/drawing/2014/main" id="{4E33F400-130E-384B-3468-3B18AFFF01BE}"/>
              </a:ext>
            </a:extLst>
          </p:cNvPr>
          <p:cNvPicPr>
            <a:picLocks noGrp="1" noChangeAspect="1"/>
          </p:cNvPicPr>
          <p:nvPr>
            <p:ph idx="1"/>
          </p:nvPr>
        </p:nvPicPr>
        <p:blipFill>
          <a:blip r:embed="rId2"/>
          <a:stretch>
            <a:fillRect/>
          </a:stretch>
        </p:blipFill>
        <p:spPr>
          <a:xfrm>
            <a:off x="1541098" y="2587097"/>
            <a:ext cx="8838870" cy="3424237"/>
          </a:xfrm>
        </p:spPr>
      </p:pic>
    </p:spTree>
    <p:extLst>
      <p:ext uri="{BB962C8B-B14F-4D97-AF65-F5344CB8AC3E}">
        <p14:creationId xmlns:p14="http://schemas.microsoft.com/office/powerpoint/2010/main" val="1730091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1F9F-5FDA-7DB3-7E9D-BC26357DD3D1}"/>
              </a:ext>
            </a:extLst>
          </p:cNvPr>
          <p:cNvSpPr>
            <a:spLocks noGrp="1"/>
          </p:cNvSpPr>
          <p:nvPr>
            <p:ph type="title"/>
          </p:nvPr>
        </p:nvSpPr>
        <p:spPr>
          <a:gradFill>
            <a:gsLst>
              <a:gs pos="6100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u="sng" cap="none" dirty="0">
                <a:solidFill>
                  <a:srgbClr val="00B0F0"/>
                </a:solidFill>
                <a:latin typeface="Calibri" panose="020F0502020204030204" pitchFamily="34" charset="0"/>
                <a:cs typeface="Calibri" panose="020F0502020204030204" pitchFamily="34" charset="0"/>
              </a:rPr>
              <a:t>Random</a:t>
            </a: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 Tree Classifier</a:t>
            </a:r>
            <a:endParaRPr lang="en-IN" dirty="0"/>
          </a:p>
        </p:txBody>
      </p:sp>
      <p:pic>
        <p:nvPicPr>
          <p:cNvPr id="5" name="Content Placeholder 4">
            <a:extLst>
              <a:ext uri="{FF2B5EF4-FFF2-40B4-BE49-F238E27FC236}">
                <a16:creationId xmlns:a16="http://schemas.microsoft.com/office/drawing/2014/main" id="{3BAFE2C3-87F7-0DDC-7487-10716D5F09F0}"/>
              </a:ext>
            </a:extLst>
          </p:cNvPr>
          <p:cNvPicPr>
            <a:picLocks noGrp="1" noChangeAspect="1"/>
          </p:cNvPicPr>
          <p:nvPr>
            <p:ph idx="1"/>
          </p:nvPr>
        </p:nvPicPr>
        <p:blipFill>
          <a:blip r:embed="rId2"/>
          <a:stretch>
            <a:fillRect/>
          </a:stretch>
        </p:blipFill>
        <p:spPr>
          <a:xfrm>
            <a:off x="1199262" y="2510897"/>
            <a:ext cx="9150010" cy="3424237"/>
          </a:xfrm>
        </p:spPr>
      </p:pic>
    </p:spTree>
    <p:extLst>
      <p:ext uri="{BB962C8B-B14F-4D97-AF65-F5344CB8AC3E}">
        <p14:creationId xmlns:p14="http://schemas.microsoft.com/office/powerpoint/2010/main" val="269059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7221-9941-DC0B-F1A9-598201B48788}"/>
              </a:ext>
            </a:extLst>
          </p:cNvPr>
          <p:cNvSpPr>
            <a:spLocks noGrp="1"/>
          </p:cNvSpPr>
          <p:nvPr>
            <p:ph type="title"/>
          </p:nvPr>
        </p:nvSpPr>
        <p:spPr>
          <a:gradFill>
            <a:gsLst>
              <a:gs pos="78000">
                <a:srgbClr val="EDED30"/>
              </a:gs>
              <a:gs pos="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u="sng" cap="none" dirty="0">
                <a:solidFill>
                  <a:srgbClr val="00B0F0"/>
                </a:solidFill>
                <a:latin typeface="Calibri" panose="020F0502020204030204" pitchFamily="34" charset="0"/>
                <a:cs typeface="Calibri" panose="020F0502020204030204" pitchFamily="34" charset="0"/>
              </a:rPr>
              <a:t>XGB </a:t>
            </a: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Classifier</a:t>
            </a:r>
            <a:endParaRPr lang="en-IN" dirty="0"/>
          </a:p>
        </p:txBody>
      </p:sp>
      <p:pic>
        <p:nvPicPr>
          <p:cNvPr id="5" name="Content Placeholder 4">
            <a:extLst>
              <a:ext uri="{FF2B5EF4-FFF2-40B4-BE49-F238E27FC236}">
                <a16:creationId xmlns:a16="http://schemas.microsoft.com/office/drawing/2014/main" id="{520F3A8C-FBDA-20CB-2469-0734B00720FE}"/>
              </a:ext>
            </a:extLst>
          </p:cNvPr>
          <p:cNvPicPr>
            <a:picLocks noGrp="1" noChangeAspect="1"/>
          </p:cNvPicPr>
          <p:nvPr>
            <p:ph idx="1"/>
          </p:nvPr>
        </p:nvPicPr>
        <p:blipFill>
          <a:blip r:embed="rId2"/>
          <a:stretch>
            <a:fillRect/>
          </a:stretch>
        </p:blipFill>
        <p:spPr>
          <a:xfrm>
            <a:off x="160866" y="3063467"/>
            <a:ext cx="6180667" cy="2956333"/>
          </a:xfrm>
        </p:spPr>
      </p:pic>
      <p:pic>
        <p:nvPicPr>
          <p:cNvPr id="8" name="Picture 7">
            <a:extLst>
              <a:ext uri="{FF2B5EF4-FFF2-40B4-BE49-F238E27FC236}">
                <a16:creationId xmlns:a16="http://schemas.microsoft.com/office/drawing/2014/main" id="{42AF8225-9603-BA06-F762-B95D5BF57809}"/>
              </a:ext>
            </a:extLst>
          </p:cNvPr>
          <p:cNvPicPr>
            <a:picLocks noChangeAspect="1"/>
          </p:cNvPicPr>
          <p:nvPr/>
        </p:nvPicPr>
        <p:blipFill>
          <a:blip r:embed="rId3"/>
          <a:stretch>
            <a:fillRect/>
          </a:stretch>
        </p:blipFill>
        <p:spPr>
          <a:xfrm>
            <a:off x="6451600" y="2946400"/>
            <a:ext cx="5740400" cy="3073400"/>
          </a:xfrm>
          <a:prstGeom prst="rect">
            <a:avLst/>
          </a:prstGeom>
        </p:spPr>
      </p:pic>
    </p:spTree>
    <p:extLst>
      <p:ext uri="{BB962C8B-B14F-4D97-AF65-F5344CB8AC3E}">
        <p14:creationId xmlns:p14="http://schemas.microsoft.com/office/powerpoint/2010/main" val="294312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6CF6-3EC7-3353-DBD2-871AD03088AB}"/>
              </a:ext>
            </a:extLst>
          </p:cNvPr>
          <p:cNvSpPr>
            <a:spLocks noGrp="1"/>
          </p:cNvSpPr>
          <p:nvPr>
            <p:ph type="title"/>
          </p:nvPr>
        </p:nvSpPr>
        <p:spPr>
          <a:gradFill>
            <a:gsLst>
              <a:gs pos="6100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u="sng" cap="none" dirty="0">
                <a:solidFill>
                  <a:srgbClr val="00B0F0"/>
                </a:solidFill>
                <a:latin typeface="Calibri" panose="020F0502020204030204" pitchFamily="34" charset="0"/>
                <a:cs typeface="Calibri" panose="020F0502020204030204" pitchFamily="34" charset="0"/>
              </a:rPr>
              <a:t>Bagging </a:t>
            </a: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 Classifier</a:t>
            </a:r>
            <a:endParaRPr lang="en-IN" dirty="0"/>
          </a:p>
        </p:txBody>
      </p:sp>
      <p:pic>
        <p:nvPicPr>
          <p:cNvPr id="5" name="Content Placeholder 4">
            <a:extLst>
              <a:ext uri="{FF2B5EF4-FFF2-40B4-BE49-F238E27FC236}">
                <a16:creationId xmlns:a16="http://schemas.microsoft.com/office/drawing/2014/main" id="{A33307B9-0EC0-E3CC-EB50-09BDFC12C11B}"/>
              </a:ext>
            </a:extLst>
          </p:cNvPr>
          <p:cNvPicPr>
            <a:picLocks noGrp="1" noChangeAspect="1"/>
          </p:cNvPicPr>
          <p:nvPr>
            <p:ph idx="1"/>
          </p:nvPr>
        </p:nvPicPr>
        <p:blipFill>
          <a:blip r:embed="rId2"/>
          <a:stretch>
            <a:fillRect/>
          </a:stretch>
        </p:blipFill>
        <p:spPr>
          <a:xfrm>
            <a:off x="1006169" y="2366963"/>
            <a:ext cx="10179661" cy="3424237"/>
          </a:xfrm>
        </p:spPr>
      </p:pic>
    </p:spTree>
    <p:extLst>
      <p:ext uri="{BB962C8B-B14F-4D97-AF65-F5344CB8AC3E}">
        <p14:creationId xmlns:p14="http://schemas.microsoft.com/office/powerpoint/2010/main" val="2256961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E588C-5DB4-883C-64E5-269049661D34}"/>
              </a:ext>
            </a:extLst>
          </p:cNvPr>
          <p:cNvSpPr>
            <a:spLocks noGrp="1"/>
          </p:cNvSpPr>
          <p:nvPr>
            <p:ph type="title"/>
          </p:nvPr>
        </p:nvSpPr>
        <p:spPr>
          <a:gradFill>
            <a:gsLst>
              <a:gs pos="65000">
                <a:srgbClr val="E8E83B"/>
              </a:gs>
              <a:gs pos="0">
                <a:srgbClr val="FFFF00"/>
              </a:gs>
              <a:gs pos="96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AdaBoost Classifier</a:t>
            </a:r>
            <a:endParaRPr lang="en-IN" dirty="0"/>
          </a:p>
        </p:txBody>
      </p:sp>
      <p:pic>
        <p:nvPicPr>
          <p:cNvPr id="5" name="Content Placeholder 4">
            <a:extLst>
              <a:ext uri="{FF2B5EF4-FFF2-40B4-BE49-F238E27FC236}">
                <a16:creationId xmlns:a16="http://schemas.microsoft.com/office/drawing/2014/main" id="{0B46002E-B5DF-C07C-E279-6B8D7270D025}"/>
              </a:ext>
            </a:extLst>
          </p:cNvPr>
          <p:cNvPicPr>
            <a:picLocks noGrp="1" noChangeAspect="1"/>
          </p:cNvPicPr>
          <p:nvPr>
            <p:ph idx="1"/>
          </p:nvPr>
        </p:nvPicPr>
        <p:blipFill>
          <a:blip r:embed="rId2"/>
          <a:stretch>
            <a:fillRect/>
          </a:stretch>
        </p:blipFill>
        <p:spPr>
          <a:xfrm>
            <a:off x="1528833" y="2366963"/>
            <a:ext cx="9134334" cy="3424237"/>
          </a:xfrm>
        </p:spPr>
      </p:pic>
    </p:spTree>
    <p:extLst>
      <p:ext uri="{BB962C8B-B14F-4D97-AF65-F5344CB8AC3E}">
        <p14:creationId xmlns:p14="http://schemas.microsoft.com/office/powerpoint/2010/main" val="313051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05B0-0ED0-5507-EE2F-C2B62860D59F}"/>
              </a:ext>
            </a:extLst>
          </p:cNvPr>
          <p:cNvSpPr>
            <a:spLocks noGrp="1"/>
          </p:cNvSpPr>
          <p:nvPr>
            <p:ph type="title"/>
          </p:nvPr>
        </p:nvSpPr>
        <p:spPr>
          <a:gradFill>
            <a:gsLst>
              <a:gs pos="6200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u="sng" cap="none" dirty="0">
                <a:solidFill>
                  <a:srgbClr val="00B0F0"/>
                </a:solidFill>
                <a:latin typeface="Calibri" panose="020F0502020204030204" pitchFamily="34" charset="0"/>
                <a:cs typeface="Calibri" panose="020F0502020204030204" pitchFamily="34" charset="0"/>
              </a:rPr>
              <a:t>Gradient Boost</a:t>
            </a: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 Classifier</a:t>
            </a:r>
            <a:endParaRPr lang="en-IN" dirty="0"/>
          </a:p>
        </p:txBody>
      </p:sp>
      <p:pic>
        <p:nvPicPr>
          <p:cNvPr id="5" name="Content Placeholder 4">
            <a:extLst>
              <a:ext uri="{FF2B5EF4-FFF2-40B4-BE49-F238E27FC236}">
                <a16:creationId xmlns:a16="http://schemas.microsoft.com/office/drawing/2014/main" id="{811E3BF3-FA44-4464-4E7E-16BCB7581F24}"/>
              </a:ext>
            </a:extLst>
          </p:cNvPr>
          <p:cNvPicPr>
            <a:picLocks noGrp="1" noChangeAspect="1"/>
          </p:cNvPicPr>
          <p:nvPr>
            <p:ph idx="1"/>
          </p:nvPr>
        </p:nvPicPr>
        <p:blipFill>
          <a:blip r:embed="rId2"/>
          <a:stretch>
            <a:fillRect/>
          </a:stretch>
        </p:blipFill>
        <p:spPr>
          <a:xfrm>
            <a:off x="1095375" y="2378869"/>
            <a:ext cx="10001250" cy="3400425"/>
          </a:xfrm>
        </p:spPr>
      </p:pic>
    </p:spTree>
    <p:extLst>
      <p:ext uri="{BB962C8B-B14F-4D97-AF65-F5344CB8AC3E}">
        <p14:creationId xmlns:p14="http://schemas.microsoft.com/office/powerpoint/2010/main" val="4272554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18B9-021B-CEC7-5272-3869FE23E24A}"/>
              </a:ext>
            </a:extLst>
          </p:cNvPr>
          <p:cNvSpPr>
            <a:spLocks noGrp="1"/>
          </p:cNvSpPr>
          <p:nvPr>
            <p:ph type="title"/>
          </p:nvPr>
        </p:nvSpPr>
        <p:spPr>
          <a:gradFill>
            <a:gsLst>
              <a:gs pos="6500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u="sng" cap="none" dirty="0">
                <a:solidFill>
                  <a:srgbClr val="00B0F0"/>
                </a:solidFill>
                <a:latin typeface="Calibri" panose="020F0502020204030204" pitchFamily="34" charset="0"/>
                <a:cs typeface="Calibri" panose="020F0502020204030204" pitchFamily="34" charset="0"/>
              </a:rPr>
              <a:t>Extra</a:t>
            </a: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 Tree Classifier</a:t>
            </a:r>
            <a:endParaRPr lang="en-IN" dirty="0"/>
          </a:p>
        </p:txBody>
      </p:sp>
      <p:pic>
        <p:nvPicPr>
          <p:cNvPr id="5" name="Content Placeholder 4">
            <a:extLst>
              <a:ext uri="{FF2B5EF4-FFF2-40B4-BE49-F238E27FC236}">
                <a16:creationId xmlns:a16="http://schemas.microsoft.com/office/drawing/2014/main" id="{338CCE90-2643-58C6-48BC-171F19350252}"/>
              </a:ext>
            </a:extLst>
          </p:cNvPr>
          <p:cNvPicPr>
            <a:picLocks noGrp="1" noChangeAspect="1"/>
          </p:cNvPicPr>
          <p:nvPr>
            <p:ph idx="1"/>
          </p:nvPr>
        </p:nvPicPr>
        <p:blipFill>
          <a:blip r:embed="rId2"/>
          <a:stretch>
            <a:fillRect/>
          </a:stretch>
        </p:blipFill>
        <p:spPr>
          <a:xfrm>
            <a:off x="1387674" y="2366963"/>
            <a:ext cx="9416651" cy="3424237"/>
          </a:xfrm>
        </p:spPr>
      </p:pic>
    </p:spTree>
    <p:extLst>
      <p:ext uri="{BB962C8B-B14F-4D97-AF65-F5344CB8AC3E}">
        <p14:creationId xmlns:p14="http://schemas.microsoft.com/office/powerpoint/2010/main" val="228385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270A-CBE4-6E47-579F-F40D2B44EF10}"/>
              </a:ext>
            </a:extLst>
          </p:cNvPr>
          <p:cNvSpPr>
            <a:spLocks noGrp="1"/>
          </p:cNvSpPr>
          <p:nvPr>
            <p:ph type="title"/>
          </p:nvPr>
        </p:nvSpPr>
        <p:spPr>
          <a:gradFill>
            <a:gsLst>
              <a:gs pos="78000">
                <a:srgbClr val="FFFF00"/>
              </a:gs>
              <a:gs pos="100000">
                <a:schemeClr val="bg1">
                  <a:shade val="64000"/>
                  <a:lumMod val="88000"/>
                </a:schemeClr>
              </a:gs>
            </a:gsLst>
            <a:lin ang="5400000" scaled="0"/>
          </a:gradFill>
        </p:spPr>
        <p:txBody>
          <a:bodyPr/>
          <a:lstStyle/>
          <a:p>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OUTPUT OF MODELS </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lang="en-US" altLang="en-US" sz="3600" dirty="0">
                <a:solidFill>
                  <a:srgbClr val="92D050"/>
                </a:solidFill>
                <a:latin typeface="Calibri" panose="020F0502020204030204" pitchFamily="34" charset="0"/>
                <a:cs typeface="Calibri" panose="020F0502020204030204" pitchFamily="34" charset="0"/>
              </a:rPr>
              <a:t>             </a:t>
            </a:r>
            <a: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t>PRECISION RECALL F1-SCORE SUPPORT</a:t>
            </a:r>
            <a:br>
              <a:rPr kumimoji="0" lang="en-US" altLang="en-US" sz="3600" b="0" i="0" u="sng" strike="noStrike" cap="none" normalizeH="0" baseline="0" dirty="0">
                <a:ln>
                  <a:noFill/>
                </a:ln>
                <a:solidFill>
                  <a:srgbClr val="92D050"/>
                </a:solidFill>
                <a:effectLst/>
                <a:latin typeface="Calibri" panose="020F0502020204030204" pitchFamily="34" charset="0"/>
                <a:cs typeface="Calibri" panose="020F0502020204030204" pitchFamily="34" charset="0"/>
              </a:rPr>
            </a:br>
            <a:r>
              <a:rPr kumimoji="0" lang="en-US" altLang="en-US" sz="3600" b="0" i="0" u="sng" strike="noStrike" cap="none" normalizeH="0" baseline="0" dirty="0">
                <a:ln>
                  <a:noFill/>
                </a:ln>
                <a:solidFill>
                  <a:srgbClr val="00B0F0"/>
                </a:solidFill>
                <a:effectLst/>
                <a:latin typeface="Calibri" panose="020F0502020204030204" pitchFamily="34" charset="0"/>
                <a:cs typeface="Calibri" panose="020F0502020204030204" pitchFamily="34" charset="0"/>
              </a:rPr>
              <a:t>MLP Classifier</a:t>
            </a:r>
            <a:endParaRPr lang="en-IN" dirty="0"/>
          </a:p>
        </p:txBody>
      </p:sp>
      <p:pic>
        <p:nvPicPr>
          <p:cNvPr id="5" name="Content Placeholder 4">
            <a:extLst>
              <a:ext uri="{FF2B5EF4-FFF2-40B4-BE49-F238E27FC236}">
                <a16:creationId xmlns:a16="http://schemas.microsoft.com/office/drawing/2014/main" id="{99565A7B-C174-F5E1-462D-AD3CFCF2CCBB}"/>
              </a:ext>
            </a:extLst>
          </p:cNvPr>
          <p:cNvPicPr>
            <a:picLocks noGrp="1" noChangeAspect="1"/>
          </p:cNvPicPr>
          <p:nvPr>
            <p:ph idx="1"/>
          </p:nvPr>
        </p:nvPicPr>
        <p:blipFill>
          <a:blip r:embed="rId2"/>
          <a:stretch>
            <a:fillRect/>
          </a:stretch>
        </p:blipFill>
        <p:spPr>
          <a:xfrm>
            <a:off x="1061534" y="2510896"/>
            <a:ext cx="9611732" cy="3551237"/>
          </a:xfrm>
        </p:spPr>
      </p:pic>
    </p:spTree>
    <p:extLst>
      <p:ext uri="{BB962C8B-B14F-4D97-AF65-F5344CB8AC3E}">
        <p14:creationId xmlns:p14="http://schemas.microsoft.com/office/powerpoint/2010/main" val="4224257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0132-C626-A877-C691-872CED8B3771}"/>
              </a:ext>
            </a:extLst>
          </p:cNvPr>
          <p:cNvSpPr>
            <a:spLocks noGrp="1"/>
          </p:cNvSpPr>
          <p:nvPr>
            <p:ph type="title"/>
          </p:nvPr>
        </p:nvSpPr>
        <p:spPr>
          <a:xfrm>
            <a:off x="2556934" y="440717"/>
            <a:ext cx="6053666" cy="820816"/>
          </a:xfrm>
        </p:spPr>
        <p:txBody>
          <a:bodyPr/>
          <a:lstStyle/>
          <a:p>
            <a:r>
              <a:rPr lang="en-US" b="1" dirty="0">
                <a:solidFill>
                  <a:srgbClr val="92D050"/>
                </a:solidFill>
                <a:latin typeface="Calibri" panose="020F0502020204030204" pitchFamily="34" charset="0"/>
                <a:cs typeface="Calibri" panose="020F0502020204030204" pitchFamily="34" charset="0"/>
              </a:rPr>
              <a:t>Selecting the model </a:t>
            </a:r>
            <a:endParaRPr lang="en-IN" b="1" dirty="0">
              <a:solidFill>
                <a:srgbClr val="92D050"/>
              </a:solidFill>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13475CCC-64A7-43B5-E026-06A1BB8D2F20}"/>
              </a:ext>
            </a:extLst>
          </p:cNvPr>
          <p:cNvPicPr>
            <a:picLocks noGrp="1" noChangeAspect="1"/>
          </p:cNvPicPr>
          <p:nvPr>
            <p:ph idx="1"/>
          </p:nvPr>
        </p:nvPicPr>
        <p:blipFill>
          <a:blip r:embed="rId2"/>
          <a:stretch>
            <a:fillRect/>
          </a:stretch>
        </p:blipFill>
        <p:spPr>
          <a:xfrm>
            <a:off x="5232399" y="1534847"/>
            <a:ext cx="5774267" cy="3424237"/>
          </a:xfrm>
        </p:spPr>
      </p:pic>
      <p:sp>
        <p:nvSpPr>
          <p:cNvPr id="6" name="TextBox 5">
            <a:extLst>
              <a:ext uri="{FF2B5EF4-FFF2-40B4-BE49-F238E27FC236}">
                <a16:creationId xmlns:a16="http://schemas.microsoft.com/office/drawing/2014/main" id="{9C5126BE-3591-51D8-8403-AE617B4B125E}"/>
              </a:ext>
            </a:extLst>
          </p:cNvPr>
          <p:cNvSpPr txBox="1"/>
          <p:nvPr/>
        </p:nvSpPr>
        <p:spPr>
          <a:xfrm>
            <a:off x="8119533" y="3666067"/>
            <a:ext cx="184731" cy="369332"/>
          </a:xfrm>
          <a:prstGeom prst="rect">
            <a:avLst/>
          </a:prstGeom>
          <a:noFill/>
        </p:spPr>
        <p:txBody>
          <a:bodyPr wrap="none" rtlCol="0">
            <a:spAutoFit/>
          </a:bodyPr>
          <a:lstStyle/>
          <a:p>
            <a:endParaRPr lang="en-IN" dirty="0"/>
          </a:p>
        </p:txBody>
      </p:sp>
      <p:pic>
        <p:nvPicPr>
          <p:cNvPr id="8" name="Picture 7">
            <a:extLst>
              <a:ext uri="{FF2B5EF4-FFF2-40B4-BE49-F238E27FC236}">
                <a16:creationId xmlns:a16="http://schemas.microsoft.com/office/drawing/2014/main" id="{933DCEED-6244-AE61-8D5B-80D7E423907E}"/>
              </a:ext>
            </a:extLst>
          </p:cNvPr>
          <p:cNvPicPr>
            <a:picLocks noChangeAspect="1"/>
          </p:cNvPicPr>
          <p:nvPr/>
        </p:nvPicPr>
        <p:blipFill>
          <a:blip r:embed="rId3"/>
          <a:stretch>
            <a:fillRect/>
          </a:stretch>
        </p:blipFill>
        <p:spPr>
          <a:xfrm>
            <a:off x="999067" y="5314686"/>
            <a:ext cx="10456333" cy="1167950"/>
          </a:xfrm>
          <a:prstGeom prst="rect">
            <a:avLst/>
          </a:prstGeom>
        </p:spPr>
      </p:pic>
      <p:sp>
        <p:nvSpPr>
          <p:cNvPr id="9" name="TextBox 8">
            <a:extLst>
              <a:ext uri="{FF2B5EF4-FFF2-40B4-BE49-F238E27FC236}">
                <a16:creationId xmlns:a16="http://schemas.microsoft.com/office/drawing/2014/main" id="{1032AC20-FA36-D4A3-B6C1-BA310496A804}"/>
              </a:ext>
            </a:extLst>
          </p:cNvPr>
          <p:cNvSpPr txBox="1"/>
          <p:nvPr/>
        </p:nvSpPr>
        <p:spPr>
          <a:xfrm>
            <a:off x="332458" y="2040467"/>
            <a:ext cx="4205675" cy="1200329"/>
          </a:xfrm>
          <a:prstGeom prst="rect">
            <a:avLst/>
          </a:prstGeom>
          <a:noFill/>
        </p:spPr>
        <p:txBody>
          <a:bodyPr wrap="square" rtlCol="0">
            <a:spAutoFit/>
          </a:bodyPr>
          <a:lstStyle/>
          <a:p>
            <a:pPr marL="285750" indent="-285750">
              <a:buFont typeface="Wingdings" panose="05000000000000000000" pitchFamily="2" charset="2"/>
              <a:buChar char="q"/>
            </a:pPr>
            <a:r>
              <a:rPr lang="en-US" i="1" dirty="0">
                <a:solidFill>
                  <a:srgbClr val="00B0F0"/>
                </a:solidFill>
                <a:latin typeface="Calibri" panose="020F0502020204030204" pitchFamily="34" charset="0"/>
                <a:cs typeface="Calibri" panose="020F0502020204030204" pitchFamily="34" charset="0"/>
              </a:rPr>
              <a:t>We selected here Random tree </a:t>
            </a:r>
          </a:p>
          <a:p>
            <a:r>
              <a:rPr lang="en-US" i="1" dirty="0">
                <a:solidFill>
                  <a:srgbClr val="00B0F0"/>
                </a:solidFill>
                <a:latin typeface="Calibri" panose="020F0502020204030204" pitchFamily="34" charset="0"/>
                <a:cs typeface="Calibri" panose="020F0502020204030204" pitchFamily="34" charset="0"/>
              </a:rPr>
              <a:t>It is not overfitted model and can predict </a:t>
            </a:r>
          </a:p>
          <a:p>
            <a:r>
              <a:rPr lang="en-US" i="1" dirty="0">
                <a:solidFill>
                  <a:srgbClr val="00B0F0"/>
                </a:solidFill>
                <a:latin typeface="Calibri" panose="020F0502020204030204" pitchFamily="34" charset="0"/>
                <a:cs typeface="Calibri" panose="020F0502020204030204" pitchFamily="34" charset="0"/>
              </a:rPr>
              <a:t>At its best in real time as compared to any other model</a:t>
            </a:r>
            <a:endParaRPr lang="en-IN" i="1"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4919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E47BB-0AB5-0D0D-BFD6-203376372CE9}"/>
              </a:ext>
            </a:extLst>
          </p:cNvPr>
          <p:cNvSpPr>
            <a:spLocks noGrp="1"/>
          </p:cNvSpPr>
          <p:nvPr>
            <p:ph type="title"/>
          </p:nvPr>
        </p:nvSpPr>
        <p:spPr>
          <a:xfrm>
            <a:off x="3242733" y="618518"/>
            <a:ext cx="5647267" cy="651482"/>
          </a:xfrm>
        </p:spPr>
        <p:txBody>
          <a:bodyPr>
            <a:normAutofit/>
          </a:bodyPr>
          <a:lstStyle/>
          <a:p>
            <a:r>
              <a:rPr lang="en-US" i="1" u="sng" dirty="0">
                <a:solidFill>
                  <a:srgbClr val="92D050"/>
                </a:solidFill>
                <a:latin typeface="Calibri" panose="020F0502020204030204" pitchFamily="34" charset="0"/>
                <a:cs typeface="Calibri" panose="020F0502020204030204" pitchFamily="34" charset="0"/>
              </a:rPr>
              <a:t>Hyperparameter tuning </a:t>
            </a:r>
            <a:endParaRPr lang="en-IN" i="1" u="sng" dirty="0">
              <a:solidFill>
                <a:srgbClr val="92D050"/>
              </a:solidFill>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C5DEED29-98A0-D8AE-A522-8F1008CE6B78}"/>
              </a:ext>
            </a:extLst>
          </p:cNvPr>
          <p:cNvPicPr>
            <a:picLocks noGrp="1" noChangeAspect="1"/>
          </p:cNvPicPr>
          <p:nvPr>
            <p:ph idx="1"/>
          </p:nvPr>
        </p:nvPicPr>
        <p:blipFill>
          <a:blip r:embed="rId2"/>
          <a:stretch>
            <a:fillRect/>
          </a:stretch>
        </p:blipFill>
        <p:spPr>
          <a:xfrm>
            <a:off x="1422400" y="2540596"/>
            <a:ext cx="9347200" cy="4203170"/>
          </a:xfrm>
        </p:spPr>
      </p:pic>
      <p:sp>
        <p:nvSpPr>
          <p:cNvPr id="6" name="TextBox 5">
            <a:extLst>
              <a:ext uri="{FF2B5EF4-FFF2-40B4-BE49-F238E27FC236}">
                <a16:creationId xmlns:a16="http://schemas.microsoft.com/office/drawing/2014/main" id="{9878DFDE-CF1D-63E1-6E6C-0447A6782ECD}"/>
              </a:ext>
            </a:extLst>
          </p:cNvPr>
          <p:cNvSpPr txBox="1"/>
          <p:nvPr/>
        </p:nvSpPr>
        <p:spPr>
          <a:xfrm>
            <a:off x="1930399" y="1443633"/>
            <a:ext cx="8128001"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B0F0"/>
                </a:solidFill>
              </a:rPr>
              <a:t>It is done for to improve the accuracy score of model to predict more efficient</a:t>
            </a:r>
          </a:p>
          <a:p>
            <a:r>
              <a:rPr lang="en-US" dirty="0">
                <a:solidFill>
                  <a:srgbClr val="00B0F0"/>
                </a:solidFill>
              </a:rPr>
              <a:t>But, accuracy score do not improve after tuning. So, we proceed with default model </a:t>
            </a:r>
          </a:p>
          <a:p>
            <a:r>
              <a:rPr lang="en-US" dirty="0">
                <a:solidFill>
                  <a:srgbClr val="00B0F0"/>
                </a:solidFill>
              </a:rPr>
              <a:t>of  Random Tree Classifier. </a:t>
            </a:r>
            <a:endParaRPr lang="en-IN" dirty="0">
              <a:solidFill>
                <a:srgbClr val="00B0F0"/>
              </a:solidFill>
            </a:endParaRPr>
          </a:p>
        </p:txBody>
      </p:sp>
    </p:spTree>
    <p:extLst>
      <p:ext uri="{BB962C8B-B14F-4D97-AF65-F5344CB8AC3E}">
        <p14:creationId xmlns:p14="http://schemas.microsoft.com/office/powerpoint/2010/main" val="1893421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7C1F-B28F-685A-A483-2A0491D603F2}"/>
              </a:ext>
            </a:extLst>
          </p:cNvPr>
          <p:cNvSpPr>
            <a:spLocks noGrp="1"/>
          </p:cNvSpPr>
          <p:nvPr>
            <p:ph type="title"/>
          </p:nvPr>
        </p:nvSpPr>
        <p:spPr>
          <a:xfrm>
            <a:off x="3648723" y="918516"/>
            <a:ext cx="4696288" cy="647177"/>
          </a:xfrm>
        </p:spPr>
        <p:txBody>
          <a:bodyPr>
            <a:noAutofit/>
          </a:bodyPr>
          <a:lstStyle/>
          <a:p>
            <a:r>
              <a:rPr lang="en-US" b="1" i="1" u="sng" dirty="0">
                <a:solidFill>
                  <a:srgbClr val="92D050"/>
                </a:solidFill>
                <a:cs typeface="Calibri" panose="020F0502020204030204" pitchFamily="34" charset="0"/>
              </a:rPr>
              <a:t>Project topic  </a:t>
            </a:r>
            <a:endParaRPr lang="en-IN" b="1" i="1" u="sng" dirty="0">
              <a:solidFill>
                <a:srgbClr val="92D050"/>
              </a:solidFill>
              <a:cs typeface="Calibri" panose="020F0502020204030204" pitchFamily="34" charset="0"/>
            </a:endParaRPr>
          </a:p>
        </p:txBody>
      </p:sp>
      <p:sp>
        <p:nvSpPr>
          <p:cNvPr id="3" name="Content Placeholder 2">
            <a:extLst>
              <a:ext uri="{FF2B5EF4-FFF2-40B4-BE49-F238E27FC236}">
                <a16:creationId xmlns:a16="http://schemas.microsoft.com/office/drawing/2014/main" id="{1640C864-54CC-D0E5-30DB-D471D0098E19}"/>
              </a:ext>
            </a:extLst>
          </p:cNvPr>
          <p:cNvSpPr>
            <a:spLocks noGrp="1"/>
          </p:cNvSpPr>
          <p:nvPr>
            <p:ph idx="1"/>
          </p:nvPr>
        </p:nvSpPr>
        <p:spPr>
          <a:xfrm>
            <a:off x="685800" y="1651247"/>
            <a:ext cx="10820400" cy="4430279"/>
          </a:xfrm>
        </p:spPr>
        <p:txBody>
          <a:bodyPr>
            <a:noAutofit/>
          </a:bodyPr>
          <a:lstStyle/>
          <a:p>
            <a:pPr marL="342900" lvl="0" indent="-342900" algn="just">
              <a:lnSpc>
                <a:spcPct val="107000"/>
              </a:lnSpc>
              <a:spcAft>
                <a:spcPts val="0"/>
              </a:spcAft>
              <a:buFont typeface="Symbol" panose="05050102010706020507" pitchFamily="18" charset="2"/>
              <a:buChar char=""/>
            </a:pPr>
            <a:r>
              <a:rPr lang="en-IN" sz="2000" i="1" dirty="0">
                <a:solidFill>
                  <a:srgbClr val="0070C0"/>
                </a:solidFill>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p>
          <a:p>
            <a:pPr marL="342900" lvl="0" indent="-342900" algn="just">
              <a:lnSpc>
                <a:spcPct val="107000"/>
              </a:lnSpc>
              <a:spcAft>
                <a:spcPts val="800"/>
              </a:spcAft>
              <a:buFont typeface="Symbol" panose="05050102010706020507" pitchFamily="18" charset="2"/>
              <a:buChar char=""/>
            </a:pPr>
            <a:r>
              <a:rPr lang="en-IN" sz="2000" i="1" dirty="0">
                <a:solidFill>
                  <a:srgbClr val="0070C0"/>
                </a:solidFill>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p>
          <a:p>
            <a:pPr marL="342900" lvl="0" indent="-342900" algn="just">
              <a:lnSpc>
                <a:spcPct val="107000"/>
              </a:lnSpc>
              <a:spcAft>
                <a:spcPts val="800"/>
              </a:spcAft>
              <a:buFont typeface="Symbol" panose="05050102010706020507" pitchFamily="18" charset="2"/>
              <a:buChar char=""/>
            </a:pPr>
            <a:r>
              <a:rPr lang="en-IN" sz="2000" i="1"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a:t>
            </a:r>
            <a:endParaRPr lang="en-IN" sz="2000" i="1" dirty="0">
              <a:solidFill>
                <a:srgbClr val="0070C0"/>
              </a:solidFill>
            </a:endParaRPr>
          </a:p>
        </p:txBody>
      </p:sp>
    </p:spTree>
    <p:extLst>
      <p:ext uri="{BB962C8B-B14F-4D97-AF65-F5344CB8AC3E}">
        <p14:creationId xmlns:p14="http://schemas.microsoft.com/office/powerpoint/2010/main" val="795899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878C-19B5-AA2B-4A69-32EE0C00A18A}"/>
              </a:ext>
            </a:extLst>
          </p:cNvPr>
          <p:cNvSpPr>
            <a:spLocks noGrp="1"/>
          </p:cNvSpPr>
          <p:nvPr>
            <p:ph type="title"/>
          </p:nvPr>
        </p:nvSpPr>
        <p:spPr>
          <a:xfrm>
            <a:off x="3674534" y="635450"/>
            <a:ext cx="4538133" cy="727683"/>
          </a:xfrm>
        </p:spPr>
        <p:txBody>
          <a:bodyPr/>
          <a:lstStyle/>
          <a:p>
            <a:r>
              <a:rPr lang="en-US" b="1" i="1" u="sng" dirty="0">
                <a:solidFill>
                  <a:srgbClr val="92D050"/>
                </a:solidFill>
                <a:latin typeface="Calibri" panose="020F0502020204030204" pitchFamily="34" charset="0"/>
                <a:cs typeface="Calibri" panose="020F0502020204030204" pitchFamily="34" charset="0"/>
              </a:rPr>
              <a:t>Plot roc auc curve</a:t>
            </a:r>
            <a:endParaRPr lang="en-IN" b="1" i="1" u="sng" dirty="0">
              <a:solidFill>
                <a:srgbClr val="92D050"/>
              </a:solidFill>
              <a:latin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5DC74D23-34C7-4707-1FF5-F837A13CEA85}"/>
              </a:ext>
            </a:extLst>
          </p:cNvPr>
          <p:cNvPicPr>
            <a:picLocks noGrp="1" noChangeAspect="1"/>
          </p:cNvPicPr>
          <p:nvPr>
            <p:ph idx="1"/>
          </p:nvPr>
        </p:nvPicPr>
        <p:blipFill>
          <a:blip r:embed="rId2"/>
          <a:stretch>
            <a:fillRect/>
          </a:stretch>
        </p:blipFill>
        <p:spPr>
          <a:xfrm>
            <a:off x="1524000" y="2846971"/>
            <a:ext cx="9144000" cy="3932237"/>
          </a:xfrm>
        </p:spPr>
      </p:pic>
      <p:sp>
        <p:nvSpPr>
          <p:cNvPr id="8" name="TextBox 7">
            <a:extLst>
              <a:ext uri="{FF2B5EF4-FFF2-40B4-BE49-F238E27FC236}">
                <a16:creationId xmlns:a16="http://schemas.microsoft.com/office/drawing/2014/main" id="{E115380E-8CCF-6ACF-BE9C-A55D8C18546F}"/>
              </a:ext>
            </a:extLst>
          </p:cNvPr>
          <p:cNvSpPr txBox="1"/>
          <p:nvPr/>
        </p:nvSpPr>
        <p:spPr>
          <a:xfrm>
            <a:off x="3090333" y="1504887"/>
            <a:ext cx="6908799"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00B050"/>
                </a:solidFill>
              </a:rPr>
              <a:t>Plotting the graph to see AUC(Area under the curve)</a:t>
            </a:r>
          </a:p>
          <a:p>
            <a:pPr marL="285750" indent="-285750">
              <a:buFont typeface="Wingdings" panose="05000000000000000000" pitchFamily="2" charset="2"/>
              <a:buChar char="q"/>
            </a:pPr>
            <a:r>
              <a:rPr lang="en-US" dirty="0">
                <a:solidFill>
                  <a:srgbClr val="00B050"/>
                </a:solidFill>
              </a:rPr>
              <a:t>AUC is 0.98 which is very good and accuracy score is 0.94</a:t>
            </a:r>
          </a:p>
          <a:p>
            <a:pPr marL="285750" indent="-285750">
              <a:buFont typeface="Wingdings" panose="05000000000000000000" pitchFamily="2" charset="2"/>
              <a:buChar char="q"/>
            </a:pPr>
            <a:r>
              <a:rPr lang="en-US" dirty="0">
                <a:solidFill>
                  <a:srgbClr val="00B050"/>
                </a:solidFill>
              </a:rPr>
              <a:t>Also cross validation </a:t>
            </a:r>
            <a:r>
              <a:rPr lang="en-IN" dirty="0">
                <a:solidFill>
                  <a:srgbClr val="00B050"/>
                </a:solidFill>
              </a:rPr>
              <a:t>It do not fluctuate so much, it is less than 1%</a:t>
            </a:r>
          </a:p>
          <a:p>
            <a:r>
              <a:rPr lang="en-US" dirty="0">
                <a:solidFill>
                  <a:srgbClr val="FF0000"/>
                </a:solidFill>
              </a:rPr>
              <a:t>             So, we say that model is working at best capacity </a:t>
            </a:r>
            <a:r>
              <a:rPr lang="en-IN" dirty="0">
                <a:solidFill>
                  <a:srgbClr val="FF0000"/>
                </a:solidFill>
              </a:rPr>
              <a:t> </a:t>
            </a:r>
          </a:p>
        </p:txBody>
      </p:sp>
    </p:spTree>
    <p:extLst>
      <p:ext uri="{BB962C8B-B14F-4D97-AF65-F5344CB8AC3E}">
        <p14:creationId xmlns:p14="http://schemas.microsoft.com/office/powerpoint/2010/main" val="900470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3EFB62-4677-EEB1-36CE-069F8A185B50}"/>
              </a:ext>
            </a:extLst>
          </p:cNvPr>
          <p:cNvPicPr>
            <a:picLocks noGrp="1" noChangeAspect="1"/>
          </p:cNvPicPr>
          <p:nvPr>
            <p:ph idx="1"/>
          </p:nvPr>
        </p:nvPicPr>
        <p:blipFill>
          <a:blip r:embed="rId2"/>
          <a:stretch>
            <a:fillRect/>
          </a:stretch>
        </p:blipFill>
        <p:spPr>
          <a:xfrm>
            <a:off x="3098800" y="2556934"/>
            <a:ext cx="5994400" cy="2712244"/>
          </a:xfrm>
        </p:spPr>
      </p:pic>
      <p:sp>
        <p:nvSpPr>
          <p:cNvPr id="7" name="TextBox 6">
            <a:extLst>
              <a:ext uri="{FF2B5EF4-FFF2-40B4-BE49-F238E27FC236}">
                <a16:creationId xmlns:a16="http://schemas.microsoft.com/office/drawing/2014/main" id="{A13CF373-09AC-8D6F-D6D0-2F92909A10B8}"/>
              </a:ext>
            </a:extLst>
          </p:cNvPr>
          <p:cNvSpPr txBox="1"/>
          <p:nvPr/>
        </p:nvSpPr>
        <p:spPr>
          <a:xfrm>
            <a:off x="2658535" y="1091002"/>
            <a:ext cx="7926594" cy="523220"/>
          </a:xfrm>
          <a:prstGeom prst="rect">
            <a:avLst/>
          </a:prstGeom>
          <a:noFill/>
        </p:spPr>
        <p:txBody>
          <a:bodyPr wrap="none" rtlCol="0">
            <a:spAutoFit/>
          </a:bodyPr>
          <a:lstStyle/>
          <a:p>
            <a:pPr marL="457200" indent="-457200">
              <a:buFont typeface="Wingdings" panose="05000000000000000000" pitchFamily="2" charset="2"/>
              <a:buChar char="q"/>
            </a:pPr>
            <a:r>
              <a:rPr lang="en-US" sz="2800" dirty="0">
                <a:solidFill>
                  <a:srgbClr val="00B050"/>
                </a:solidFill>
                <a:latin typeface="Calibri" panose="020F0502020204030204" pitchFamily="34" charset="0"/>
                <a:cs typeface="Calibri" panose="020F0502020204030204" pitchFamily="34" charset="0"/>
              </a:rPr>
              <a:t>Finally we saving the model for further prediction </a:t>
            </a:r>
            <a:endParaRPr lang="en-IN" sz="28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1913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417F8F-C316-BFEC-8D2C-204BB6DC6ABF}"/>
              </a:ext>
            </a:extLst>
          </p:cNvPr>
          <p:cNvSpPr>
            <a:spLocks noGrp="1"/>
          </p:cNvSpPr>
          <p:nvPr>
            <p:ph idx="1"/>
          </p:nvPr>
        </p:nvSpPr>
        <p:spPr>
          <a:xfrm>
            <a:off x="913774" y="1752600"/>
            <a:ext cx="10364452" cy="5206999"/>
          </a:xfrm>
        </p:spPr>
        <p:txBody>
          <a:bodyPr>
            <a:noAutofit/>
          </a:bodyPr>
          <a:lstStyle/>
          <a:p>
            <a:pPr marL="285750" indent="-285750" algn="just">
              <a:lnSpc>
                <a:spcPct val="107000"/>
              </a:lnSpc>
              <a:spcAft>
                <a:spcPts val="800"/>
              </a:spcAft>
              <a:buFont typeface="Arial" panose="020B0604020202020204" pitchFamily="34" charset="0"/>
              <a:buChar char="•"/>
            </a:pPr>
            <a:r>
              <a:rPr lang="en-IN" sz="2400" cap="none" dirty="0">
                <a:solidFill>
                  <a:srgbClr val="00B050"/>
                </a:solidFill>
                <a:latin typeface="Calibri" panose="020F0502020204030204" pitchFamily="34" charset="0"/>
                <a:ea typeface="Calibri" panose="020F0502020204030204" pitchFamily="34" charset="0"/>
                <a:cs typeface="Times New Roman" panose="02020603050405020304" pitchFamily="18" charset="0"/>
              </a:rPr>
              <a:t>In this project report, </a:t>
            </a:r>
            <a:r>
              <a:rPr lang="en-IN" sz="2400" cap="none" dirty="0">
                <a:solidFill>
                  <a:srgbClr val="00B050"/>
                </a:solidFill>
              </a:rPr>
              <a:t>evaluated </a:t>
            </a:r>
            <a:r>
              <a:rPr lang="en-IN" sz="2400" cap="none" dirty="0">
                <a:solidFill>
                  <a:srgbClr val="00B050"/>
                </a:solidFill>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sz="2400" cap="none" dirty="0" err="1">
                <a:solidFill>
                  <a:srgbClr val="00B050"/>
                </a:solidFill>
                <a:latin typeface="Calibri" panose="020F0502020204030204" pitchFamily="34" charset="0"/>
                <a:ea typeface="Calibri" panose="020F0502020204030204" pitchFamily="34" charset="0"/>
                <a:cs typeface="Times New Roman" panose="02020603050405020304" pitchFamily="18" charset="0"/>
              </a:rPr>
              <a:t>analyze</a:t>
            </a:r>
            <a:r>
              <a:rPr lang="en-IN" sz="2400" cap="none" dirty="0">
                <a:solidFill>
                  <a:srgbClr val="00B050"/>
                </a:solidFill>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to each other and are independent in nature. </a:t>
            </a:r>
          </a:p>
          <a:p>
            <a:pPr marL="285750" indent="-285750" algn="just">
              <a:lnSpc>
                <a:spcPct val="107000"/>
              </a:lnSpc>
              <a:spcAft>
                <a:spcPts val="800"/>
              </a:spcAft>
              <a:buFont typeface="Arial" panose="020B0604020202020204" pitchFamily="34" charset="0"/>
              <a:buChar char="•"/>
            </a:pPr>
            <a:r>
              <a:rPr lang="en-IN" sz="2400" cap="none" dirty="0">
                <a:solidFill>
                  <a:srgbClr val="00B050"/>
                </a:solidFill>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tuning was done to the best model. Hence we calculated the performance of each model using different performance metrics and compared them based on these metrics. Then we have also saved the best model and predicted the label. It was good the predicted and actual values were almost same</a:t>
            </a:r>
            <a:r>
              <a:rPr lang="en-IN"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n-IN" sz="2400" dirty="0">
              <a:solidFill>
                <a:srgbClr val="00B050"/>
              </a:solidFill>
            </a:endParaRPr>
          </a:p>
        </p:txBody>
      </p:sp>
      <p:sp>
        <p:nvSpPr>
          <p:cNvPr id="5" name="Title 4">
            <a:extLst>
              <a:ext uri="{FF2B5EF4-FFF2-40B4-BE49-F238E27FC236}">
                <a16:creationId xmlns:a16="http://schemas.microsoft.com/office/drawing/2014/main" id="{B054E7A4-9C9F-A572-98E0-DCE7B22D73D0}"/>
              </a:ext>
            </a:extLst>
          </p:cNvPr>
          <p:cNvSpPr>
            <a:spLocks noGrp="1"/>
          </p:cNvSpPr>
          <p:nvPr>
            <p:ph type="title"/>
          </p:nvPr>
        </p:nvSpPr>
        <p:spPr>
          <a:xfrm>
            <a:off x="913774" y="652384"/>
            <a:ext cx="3996268" cy="643016"/>
          </a:xfrm>
          <a:gradFill>
            <a:gsLst>
              <a:gs pos="70000">
                <a:srgbClr val="FFC000"/>
              </a:gs>
              <a:gs pos="100000">
                <a:schemeClr val="bg1">
                  <a:shade val="64000"/>
                  <a:lumMod val="88000"/>
                </a:schemeClr>
              </a:gs>
            </a:gsLst>
            <a:lin ang="5400000" scaled="0"/>
          </a:gradFill>
        </p:spPr>
        <p:txBody>
          <a:bodyPr>
            <a:normAutofit fontScale="90000"/>
          </a:bodyPr>
          <a:lstStyle/>
          <a:p>
            <a:r>
              <a:rPr lang="en-US" sz="4400" i="1" u="sng" dirty="0">
                <a:effectLst>
                  <a:outerShdw blurRad="38100" dist="38100" dir="2700000" algn="tl">
                    <a:srgbClr val="000000">
                      <a:alpha val="43137"/>
                    </a:srgbClr>
                  </a:outerShdw>
                </a:effectLst>
              </a:rPr>
              <a:t>Conclusion</a:t>
            </a:r>
            <a:r>
              <a:rPr lang="en-US" sz="4400" u="sng" dirty="0"/>
              <a:t> </a:t>
            </a:r>
            <a:endParaRPr lang="en-IN" sz="4400" u="sng" dirty="0"/>
          </a:p>
        </p:txBody>
      </p:sp>
    </p:spTree>
    <p:extLst>
      <p:ext uri="{BB962C8B-B14F-4D97-AF65-F5344CB8AC3E}">
        <p14:creationId xmlns:p14="http://schemas.microsoft.com/office/powerpoint/2010/main" val="2730516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821A-C1ED-ED21-2320-C1A52B1DDFF5}"/>
              </a:ext>
            </a:extLst>
          </p:cNvPr>
          <p:cNvSpPr>
            <a:spLocks noGrp="1"/>
          </p:cNvSpPr>
          <p:nvPr>
            <p:ph type="title"/>
          </p:nvPr>
        </p:nvSpPr>
        <p:spPr>
          <a:xfrm>
            <a:off x="821266" y="610051"/>
            <a:ext cx="5816601" cy="1142550"/>
          </a:xfrm>
          <a:gradFill>
            <a:gsLst>
              <a:gs pos="66000">
                <a:srgbClr val="FFC000"/>
              </a:gs>
              <a:gs pos="100000">
                <a:schemeClr val="bg1">
                  <a:shade val="64000"/>
                  <a:lumMod val="88000"/>
                </a:schemeClr>
              </a:gs>
            </a:gsLst>
            <a:lin ang="5400000" scaled="0"/>
          </a:gradFill>
        </p:spPr>
        <p:txBody>
          <a:bodyPr>
            <a:normAutofit/>
          </a:bodyPr>
          <a:lstStyle/>
          <a:p>
            <a:r>
              <a:rPr lang="en-US" sz="4400" b="1" i="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Limitation and scope </a:t>
            </a:r>
            <a:endParaRPr lang="en-IN" sz="4400" b="1" i="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2305CC6-ED60-59CA-A0E8-51BD468B8519}"/>
              </a:ext>
            </a:extLst>
          </p:cNvPr>
          <p:cNvSpPr>
            <a:spLocks noGrp="1"/>
          </p:cNvSpPr>
          <p:nvPr>
            <p:ph idx="1"/>
          </p:nvPr>
        </p:nvSpPr>
        <p:spPr/>
        <p:txBody>
          <a:bodyPr>
            <a:normAutofit lnSpcReduction="10000"/>
          </a:bodyPr>
          <a:lstStyle/>
          <a:p>
            <a:pPr lvl="0">
              <a:lnSpc>
                <a:spcPct val="107000"/>
              </a:lnSpc>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94%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q"/>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ensemble techniques to the advanced ones</a:t>
            </a:r>
            <a:endParaRPr lang="en-US" dirty="0">
              <a:solidFill>
                <a:schemeClr val="dk1"/>
              </a:solidFill>
              <a:latin typeface="Calibri" panose="020F0502020204030204"/>
              <a:ea typeface="Calibri" panose="020F0502020204030204"/>
              <a:cs typeface="Calibri" panose="020F0502020204030204"/>
              <a:sym typeface="Calibri" panose="020F0502020204030204"/>
            </a:endParaRP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3433876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A6EE29-823B-EAF7-54FC-77850489A7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773333"/>
          </a:xfrm>
          <a:scene3d>
            <a:camera prst="obliqueTopRight"/>
            <a:lightRig rig="threePt" dir="t"/>
          </a:scene3d>
        </p:spPr>
      </p:pic>
    </p:spTree>
    <p:extLst>
      <p:ext uri="{BB962C8B-B14F-4D97-AF65-F5344CB8AC3E}">
        <p14:creationId xmlns:p14="http://schemas.microsoft.com/office/powerpoint/2010/main" val="2659900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1C50-2589-28E7-241A-BCA77F75DD2D}"/>
              </a:ext>
            </a:extLst>
          </p:cNvPr>
          <p:cNvSpPr>
            <a:spLocks noGrp="1"/>
          </p:cNvSpPr>
          <p:nvPr>
            <p:ph type="title"/>
          </p:nvPr>
        </p:nvSpPr>
        <p:spPr>
          <a:xfrm>
            <a:off x="3240351" y="901532"/>
            <a:ext cx="5805996" cy="811858"/>
          </a:xfrm>
        </p:spPr>
        <p:txBody>
          <a:bodyPr>
            <a:normAutofit/>
          </a:bodyPr>
          <a:lstStyle/>
          <a:p>
            <a:r>
              <a:rPr lang="en-US" b="1" i="1" dirty="0">
                <a:solidFill>
                  <a:srgbClr val="92D050"/>
                </a:solidFill>
              </a:rPr>
              <a:t>Indonesian economic </a:t>
            </a:r>
            <a:endParaRPr lang="en-IN" b="1" i="1" dirty="0">
              <a:solidFill>
                <a:srgbClr val="92D050"/>
              </a:solidFill>
            </a:endParaRPr>
          </a:p>
        </p:txBody>
      </p:sp>
      <p:sp>
        <p:nvSpPr>
          <p:cNvPr id="3" name="Content Placeholder 2">
            <a:extLst>
              <a:ext uri="{FF2B5EF4-FFF2-40B4-BE49-F238E27FC236}">
                <a16:creationId xmlns:a16="http://schemas.microsoft.com/office/drawing/2014/main" id="{EB01930E-B26A-ADD4-1498-13C2F6EE8773}"/>
              </a:ext>
            </a:extLst>
          </p:cNvPr>
          <p:cNvSpPr>
            <a:spLocks noGrp="1"/>
          </p:cNvSpPr>
          <p:nvPr>
            <p:ph idx="1"/>
          </p:nvPr>
        </p:nvSpPr>
        <p:spPr>
          <a:xfrm>
            <a:off x="206406" y="3053918"/>
            <a:ext cx="5519691" cy="2610034"/>
          </a:xfrm>
        </p:spPr>
        <p:txBody>
          <a:bodyPr>
            <a:normAutofit fontScale="92500"/>
          </a:bodyPr>
          <a:lstStyle/>
          <a:p>
            <a:pPr algn="just"/>
            <a:r>
              <a:rPr lang="en-US" sz="1600" dirty="0">
                <a:solidFill>
                  <a:srgbClr val="00B0F0"/>
                </a:solidFill>
              </a:rPr>
              <a:t>Microfinance involves the supply of financial services to poor or low-income earning individuals and companies, which may include </a:t>
            </a:r>
            <a:r>
              <a:rPr lang="en-US" sz="1600" b="1" dirty="0">
                <a:solidFill>
                  <a:srgbClr val="00B0F0"/>
                </a:solidFill>
              </a:rPr>
              <a:t>micro-credit.</a:t>
            </a:r>
          </a:p>
          <a:p>
            <a:r>
              <a:rPr lang="en-IN" sz="1600" dirty="0">
                <a:solidFill>
                  <a:srgbClr val="00B0F0"/>
                </a:solidFill>
              </a:rPr>
              <a:t>In Indonesia the banks and MFI : </a:t>
            </a:r>
          </a:p>
          <a:p>
            <a:r>
              <a:rPr lang="en-IN" sz="1600" dirty="0">
                <a:solidFill>
                  <a:srgbClr val="00B0F0"/>
                </a:solidFill>
              </a:rPr>
              <a:t>1195 commercial banks </a:t>
            </a:r>
          </a:p>
          <a:p>
            <a:r>
              <a:rPr lang="en-IN" sz="1600" dirty="0">
                <a:solidFill>
                  <a:srgbClr val="00B0F0"/>
                </a:solidFill>
              </a:rPr>
              <a:t>1,6435 rural banks  </a:t>
            </a:r>
          </a:p>
          <a:p>
            <a:r>
              <a:rPr lang="en-US" sz="1600" dirty="0">
                <a:solidFill>
                  <a:srgbClr val="00B0F0"/>
                </a:solidFill>
              </a:rPr>
              <a:t>Up to 600,0006 other Micro finance institutions (MFIs)</a:t>
            </a:r>
            <a:endParaRPr lang="en-IN" sz="1600" dirty="0">
              <a:solidFill>
                <a:srgbClr val="00B0F0"/>
              </a:solidFill>
            </a:endParaRPr>
          </a:p>
          <a:p>
            <a:pPr marL="0" indent="0">
              <a:buNone/>
            </a:pPr>
            <a:endParaRPr lang="en-IN" sz="1600" dirty="0">
              <a:solidFill>
                <a:srgbClr val="00B0F0"/>
              </a:solidFill>
            </a:endParaRPr>
          </a:p>
        </p:txBody>
      </p:sp>
      <p:sp>
        <p:nvSpPr>
          <p:cNvPr id="4" name="TextBox 3">
            <a:extLst>
              <a:ext uri="{FF2B5EF4-FFF2-40B4-BE49-F238E27FC236}">
                <a16:creationId xmlns:a16="http://schemas.microsoft.com/office/drawing/2014/main" id="{7BF73C4C-A3F3-4C51-8AD2-4EC3325A543A}"/>
              </a:ext>
            </a:extLst>
          </p:cNvPr>
          <p:cNvSpPr txBox="1"/>
          <p:nvPr/>
        </p:nvSpPr>
        <p:spPr>
          <a:xfrm>
            <a:off x="6578353" y="2148396"/>
            <a:ext cx="4585318" cy="1200329"/>
          </a:xfrm>
          <a:prstGeom prst="rect">
            <a:avLst/>
          </a:prstGeom>
          <a:noFill/>
        </p:spPr>
        <p:txBody>
          <a:bodyPr wrap="square" rtlCol="0">
            <a:spAutoFit/>
          </a:bodyPr>
          <a:lstStyle/>
          <a:p>
            <a:r>
              <a:rPr lang="en-US" b="1" dirty="0">
                <a:solidFill>
                  <a:srgbClr val="00B0F0"/>
                </a:solidFill>
              </a:rPr>
              <a:t>203 million</a:t>
            </a:r>
            <a:r>
              <a:rPr lang="en-US" dirty="0">
                <a:solidFill>
                  <a:srgbClr val="00B0F0"/>
                </a:solidFill>
              </a:rPr>
              <a:t>, or </a:t>
            </a:r>
            <a:r>
              <a:rPr lang="en-US" b="1" dirty="0">
                <a:solidFill>
                  <a:srgbClr val="00B0F0"/>
                </a:solidFill>
              </a:rPr>
              <a:t>81.5% </a:t>
            </a:r>
            <a:r>
              <a:rPr lang="en-US" dirty="0">
                <a:solidFill>
                  <a:srgbClr val="00B0F0"/>
                </a:solidFill>
              </a:rPr>
              <a:t>of Indonesians are at the bottom of the economic pyramid</a:t>
            </a:r>
            <a:endParaRPr lang="en-IN" dirty="0">
              <a:solidFill>
                <a:srgbClr val="00B0F0"/>
              </a:solidFill>
            </a:endParaRPr>
          </a:p>
          <a:p>
            <a:endParaRPr lang="en-IN" dirty="0"/>
          </a:p>
        </p:txBody>
      </p:sp>
      <p:pic>
        <p:nvPicPr>
          <p:cNvPr id="7" name="Picture 6">
            <a:extLst>
              <a:ext uri="{FF2B5EF4-FFF2-40B4-BE49-F238E27FC236}">
                <a16:creationId xmlns:a16="http://schemas.microsoft.com/office/drawing/2014/main" id="{A5448514-7F78-C6AD-7146-D20287D38D66}"/>
              </a:ext>
            </a:extLst>
          </p:cNvPr>
          <p:cNvPicPr>
            <a:picLocks noChangeAspect="1"/>
          </p:cNvPicPr>
          <p:nvPr/>
        </p:nvPicPr>
        <p:blipFill>
          <a:blip r:embed="rId2"/>
          <a:stretch>
            <a:fillRect/>
          </a:stretch>
        </p:blipFill>
        <p:spPr>
          <a:xfrm>
            <a:off x="6232123" y="3116062"/>
            <a:ext cx="5299969" cy="3373515"/>
          </a:xfrm>
          <a:prstGeom prst="rect">
            <a:avLst/>
          </a:prstGeom>
        </p:spPr>
      </p:pic>
    </p:spTree>
    <p:extLst>
      <p:ext uri="{BB962C8B-B14F-4D97-AF65-F5344CB8AC3E}">
        <p14:creationId xmlns:p14="http://schemas.microsoft.com/office/powerpoint/2010/main" val="3483452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B7B3-2972-94E7-1FF3-80C1518CD26F}"/>
              </a:ext>
            </a:extLst>
          </p:cNvPr>
          <p:cNvSpPr>
            <a:spLocks noGrp="1"/>
          </p:cNvSpPr>
          <p:nvPr>
            <p:ph type="title"/>
          </p:nvPr>
        </p:nvSpPr>
        <p:spPr>
          <a:xfrm>
            <a:off x="4279037" y="897537"/>
            <a:ext cx="4333042" cy="886874"/>
          </a:xfrm>
        </p:spPr>
        <p:txBody>
          <a:bodyPr/>
          <a:lstStyle/>
          <a:p>
            <a:r>
              <a:rPr lang="en-US" b="1" i="1" u="sng" dirty="0">
                <a:solidFill>
                  <a:srgbClr val="92D050"/>
                </a:solidFill>
              </a:rPr>
              <a:t>Project goals</a:t>
            </a:r>
            <a:endParaRPr lang="en-IN" b="1" i="1" u="sng" dirty="0">
              <a:solidFill>
                <a:srgbClr val="92D050"/>
              </a:solidFill>
            </a:endParaRPr>
          </a:p>
        </p:txBody>
      </p:sp>
      <p:sp>
        <p:nvSpPr>
          <p:cNvPr id="3" name="Content Placeholder 2">
            <a:extLst>
              <a:ext uri="{FF2B5EF4-FFF2-40B4-BE49-F238E27FC236}">
                <a16:creationId xmlns:a16="http://schemas.microsoft.com/office/drawing/2014/main" id="{2B4E83D5-47E8-B92D-1F48-132296349224}"/>
              </a:ext>
            </a:extLst>
          </p:cNvPr>
          <p:cNvSpPr>
            <a:spLocks noGrp="1"/>
          </p:cNvSpPr>
          <p:nvPr>
            <p:ph idx="1"/>
          </p:nvPr>
        </p:nvSpPr>
        <p:spPr>
          <a:xfrm>
            <a:off x="2414725" y="2159051"/>
            <a:ext cx="7847861" cy="3673579"/>
          </a:xfrm>
        </p:spPr>
        <p:txBody>
          <a:bodyPr>
            <a:normAutofit lnSpcReduction="10000"/>
          </a:bodyPr>
          <a:lstStyle/>
          <a:p>
            <a:pPr>
              <a:buFont typeface="Wingdings" panose="05000000000000000000" pitchFamily="2" charset="2"/>
              <a:buChar char="q"/>
            </a:pPr>
            <a:r>
              <a:rPr lang="en-IN" dirty="0">
                <a:solidFill>
                  <a:srgbClr val="00B0F0"/>
                </a:solidFill>
              </a:rPr>
              <a:t>Analytical Problem Framing</a:t>
            </a:r>
          </a:p>
          <a:p>
            <a:pPr>
              <a:buFont typeface="Wingdings" panose="05000000000000000000" pitchFamily="2" charset="2"/>
              <a:buChar char="q"/>
            </a:pPr>
            <a:r>
              <a:rPr lang="en-IN" dirty="0">
                <a:solidFill>
                  <a:srgbClr val="00B0F0"/>
                </a:solidFill>
              </a:rPr>
              <a:t>EDA</a:t>
            </a:r>
          </a:p>
          <a:p>
            <a:pPr>
              <a:buFont typeface="Wingdings" panose="05000000000000000000" pitchFamily="2" charset="2"/>
              <a:buChar char="q"/>
            </a:pPr>
            <a:r>
              <a:rPr lang="en-IN" dirty="0">
                <a:solidFill>
                  <a:srgbClr val="00B0F0"/>
                </a:solidFill>
              </a:rPr>
              <a:t>Visualizations</a:t>
            </a:r>
          </a:p>
          <a:p>
            <a:pPr>
              <a:buFont typeface="Wingdings" panose="05000000000000000000" pitchFamily="2" charset="2"/>
              <a:buChar char="q"/>
            </a:pPr>
            <a:r>
              <a:rPr lang="en-IN" dirty="0">
                <a:solidFill>
                  <a:srgbClr val="00B0F0"/>
                </a:solidFill>
              </a:rPr>
              <a:t>Data Pre-processing on Train &amp; test dataset </a:t>
            </a:r>
          </a:p>
          <a:p>
            <a:pPr>
              <a:buFont typeface="Wingdings" panose="05000000000000000000" pitchFamily="2" charset="2"/>
              <a:buChar char="q"/>
            </a:pPr>
            <a:r>
              <a:rPr lang="en-IN" dirty="0">
                <a:solidFill>
                  <a:srgbClr val="00B0F0"/>
                </a:solidFill>
              </a:rPr>
              <a:t>Model development and Evaluation </a:t>
            </a:r>
          </a:p>
          <a:p>
            <a:pPr>
              <a:buFont typeface="Wingdings" panose="05000000000000000000" pitchFamily="2" charset="2"/>
              <a:buChar char="q"/>
            </a:pPr>
            <a:r>
              <a:rPr lang="en-IN" dirty="0">
                <a:solidFill>
                  <a:srgbClr val="00B0F0"/>
                </a:solidFill>
              </a:rPr>
              <a:t>Performing Hyper-parameter Tuning </a:t>
            </a:r>
          </a:p>
          <a:p>
            <a:pPr>
              <a:buFont typeface="Wingdings" panose="05000000000000000000" pitchFamily="2" charset="2"/>
              <a:buChar char="q"/>
            </a:pPr>
            <a:r>
              <a:rPr lang="en-IN" dirty="0">
                <a:solidFill>
                  <a:srgbClr val="00B0F0"/>
                </a:solidFill>
              </a:rPr>
              <a:t>Best Fit Model and prediction </a:t>
            </a:r>
          </a:p>
          <a:p>
            <a:pPr>
              <a:buFont typeface="Wingdings" panose="05000000000000000000" pitchFamily="2" charset="2"/>
              <a:buChar char="q"/>
            </a:pPr>
            <a:r>
              <a:rPr lang="en-IN" dirty="0">
                <a:solidFill>
                  <a:srgbClr val="00B0F0"/>
                </a:solidFill>
              </a:rPr>
              <a:t>Conclusion </a:t>
            </a: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1108173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3F67-9D04-1A26-AD3A-1A626692B889}"/>
              </a:ext>
            </a:extLst>
          </p:cNvPr>
          <p:cNvSpPr>
            <a:spLocks noGrp="1"/>
          </p:cNvSpPr>
          <p:nvPr>
            <p:ph type="title"/>
          </p:nvPr>
        </p:nvSpPr>
        <p:spPr>
          <a:xfrm>
            <a:off x="2450237" y="1083969"/>
            <a:ext cx="7626658" cy="709320"/>
          </a:xfrm>
        </p:spPr>
        <p:txBody>
          <a:bodyPr/>
          <a:lstStyle/>
          <a:p>
            <a:r>
              <a:rPr lang="en-US" b="1" i="1" u="sng" dirty="0">
                <a:solidFill>
                  <a:srgbClr val="92D050"/>
                </a:solidFill>
              </a:rPr>
              <a:t>Exploratory data analysis</a:t>
            </a:r>
            <a:endParaRPr lang="en-IN" b="1" i="1" u="sng" dirty="0">
              <a:solidFill>
                <a:srgbClr val="92D050"/>
              </a:solidFill>
            </a:endParaRPr>
          </a:p>
        </p:txBody>
      </p:sp>
      <p:sp>
        <p:nvSpPr>
          <p:cNvPr id="3" name="Content Placeholder 2">
            <a:extLst>
              <a:ext uri="{FF2B5EF4-FFF2-40B4-BE49-F238E27FC236}">
                <a16:creationId xmlns:a16="http://schemas.microsoft.com/office/drawing/2014/main" id="{2F8DA1D7-9C93-802F-480C-1E5EF375E229}"/>
              </a:ext>
            </a:extLst>
          </p:cNvPr>
          <p:cNvSpPr>
            <a:spLocks noGrp="1"/>
          </p:cNvSpPr>
          <p:nvPr>
            <p:ph idx="1"/>
          </p:nvPr>
        </p:nvSpPr>
        <p:spPr>
          <a:xfrm>
            <a:off x="685800" y="2336604"/>
            <a:ext cx="10793027" cy="3132042"/>
          </a:xfrm>
        </p:spPr>
        <p:txBody>
          <a:bodyPr>
            <a:normAutofit fontScale="92500" lnSpcReduction="20000"/>
          </a:bodyPr>
          <a:lstStyle/>
          <a:p>
            <a:pPr algn="just">
              <a:buFont typeface="Wingdings" panose="05000000000000000000" pitchFamily="2" charset="2"/>
              <a:buChar char="q"/>
            </a:pPr>
            <a:r>
              <a:rPr lang="en-IN" dirty="0">
                <a:solidFill>
                  <a:srgbClr val="00B0F0"/>
                </a:solidFill>
              </a:rPr>
              <a:t>This section shows the exploration done on the dataset, which is what motivated the use of the algorithm.</a:t>
            </a:r>
          </a:p>
          <a:p>
            <a:pPr algn="just">
              <a:buFont typeface="Wingdings" panose="05000000000000000000" pitchFamily="2" charset="2"/>
              <a:buChar char="q"/>
            </a:pPr>
            <a:r>
              <a:rPr lang="en-IN" dirty="0">
                <a:solidFill>
                  <a:srgbClr val="00B0F0"/>
                </a:solidFill>
              </a:rPr>
              <a:t>A significant relationship between Non-defaulter &amp; defaulter.</a:t>
            </a:r>
          </a:p>
          <a:p>
            <a:pPr algn="just">
              <a:buFont typeface="Wingdings" panose="05000000000000000000" pitchFamily="2" charset="2"/>
              <a:buChar char="q"/>
            </a:pPr>
            <a:r>
              <a:rPr lang="en-IN" dirty="0">
                <a:solidFill>
                  <a:srgbClr val="00B0F0"/>
                </a:solidFill>
              </a:rPr>
              <a:t>Dataset is imbalanced. Label ‘1’ has approximately 87.5% records, while, label ‘0’ has approximately 12.5% records.</a:t>
            </a:r>
          </a:p>
          <a:p>
            <a:pPr algn="just">
              <a:buFont typeface="Wingdings" panose="05000000000000000000" pitchFamily="2" charset="2"/>
              <a:buChar char="q"/>
            </a:pPr>
            <a:r>
              <a:rPr lang="en-IN" dirty="0">
                <a:solidFill>
                  <a:srgbClr val="00B0F0"/>
                </a:solidFill>
              </a:rPr>
              <a:t>Training phase: The system is trained by using the data set and fits a model</a:t>
            </a:r>
          </a:p>
          <a:p>
            <a:pPr algn="just">
              <a:buFont typeface="Wingdings" panose="05000000000000000000" pitchFamily="2" charset="2"/>
              <a:buChar char="q"/>
            </a:pPr>
            <a:r>
              <a:rPr lang="en-IN" dirty="0">
                <a:solidFill>
                  <a:srgbClr val="00B0F0"/>
                </a:solidFill>
              </a:rPr>
              <a:t>Testing phase: The system is provided with the inputs and is tested for its working.  The accuracy is checked</a:t>
            </a:r>
          </a:p>
          <a:p>
            <a:pPr marL="0" indent="0">
              <a:buNone/>
            </a:pPr>
            <a:endParaRPr lang="en-IN" dirty="0">
              <a:solidFill>
                <a:srgbClr val="00B0F0"/>
              </a:solidFill>
            </a:endParaRPr>
          </a:p>
          <a:p>
            <a:pPr marL="0" indent="0">
              <a:buNone/>
            </a:pPr>
            <a:endParaRPr lang="en-IN" dirty="0">
              <a:solidFill>
                <a:srgbClr val="00B0F0"/>
              </a:solidFill>
            </a:endParaRPr>
          </a:p>
        </p:txBody>
      </p:sp>
    </p:spTree>
    <p:extLst>
      <p:ext uri="{BB962C8B-B14F-4D97-AF65-F5344CB8AC3E}">
        <p14:creationId xmlns:p14="http://schemas.microsoft.com/office/powerpoint/2010/main" val="942621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25E0-6A27-D2C3-D7FB-E615BF469BF3}"/>
              </a:ext>
            </a:extLst>
          </p:cNvPr>
          <p:cNvSpPr>
            <a:spLocks noGrp="1"/>
          </p:cNvSpPr>
          <p:nvPr>
            <p:ph type="title"/>
          </p:nvPr>
        </p:nvSpPr>
        <p:spPr>
          <a:xfrm>
            <a:off x="4205055" y="764374"/>
            <a:ext cx="3781889" cy="673809"/>
          </a:xfrm>
        </p:spPr>
        <p:txBody>
          <a:bodyPr>
            <a:normAutofit fontScale="90000"/>
          </a:bodyPr>
          <a:lstStyle/>
          <a:p>
            <a:br>
              <a:rPr lang="en-IN" b="1" i="1" u="sng" dirty="0">
                <a:solidFill>
                  <a:srgbClr val="92D050"/>
                </a:solidFill>
                <a:latin typeface="Calibri" panose="020F0502020204030204" pitchFamily="34" charset="0"/>
                <a:cs typeface="Calibri" panose="020F0502020204030204" pitchFamily="34" charset="0"/>
              </a:rPr>
            </a:br>
            <a:r>
              <a:rPr lang="en-IN" b="1" i="1" u="sng" dirty="0">
                <a:solidFill>
                  <a:srgbClr val="92D050"/>
                </a:solidFill>
                <a:latin typeface="Calibri" panose="020F0502020204030204" pitchFamily="34" charset="0"/>
                <a:cs typeface="Calibri" panose="020F0502020204030204" pitchFamily="34" charset="0"/>
              </a:rPr>
              <a:t>Visualizations </a:t>
            </a:r>
            <a:br>
              <a:rPr lang="en-IN" b="1" i="1" u="sng" dirty="0">
                <a:solidFill>
                  <a:srgbClr val="92D050"/>
                </a:solidFill>
                <a:latin typeface="Calibri" panose="020F0502020204030204" pitchFamily="34" charset="0"/>
                <a:cs typeface="Calibri" panose="020F0502020204030204" pitchFamily="34" charset="0"/>
              </a:rPr>
            </a:br>
            <a:endParaRPr lang="en-IN" b="1" i="1" u="sng" dirty="0">
              <a:solidFill>
                <a:srgbClr val="92D050"/>
              </a:solidFill>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4D8BA8DC-9EB5-9A6D-3647-518D8A4A64DC}"/>
              </a:ext>
            </a:extLst>
          </p:cNvPr>
          <p:cNvPicPr>
            <a:picLocks noGrp="1" noChangeAspect="1"/>
          </p:cNvPicPr>
          <p:nvPr>
            <p:ph idx="1"/>
          </p:nvPr>
        </p:nvPicPr>
        <p:blipFill>
          <a:blip r:embed="rId2"/>
          <a:stretch>
            <a:fillRect/>
          </a:stretch>
        </p:blipFill>
        <p:spPr>
          <a:xfrm>
            <a:off x="572118" y="1723085"/>
            <a:ext cx="5313777" cy="3763316"/>
          </a:xfrm>
        </p:spPr>
      </p:pic>
      <p:pic>
        <p:nvPicPr>
          <p:cNvPr id="7" name="Picture 6">
            <a:extLst>
              <a:ext uri="{FF2B5EF4-FFF2-40B4-BE49-F238E27FC236}">
                <a16:creationId xmlns:a16="http://schemas.microsoft.com/office/drawing/2014/main" id="{8F324388-0D24-E004-7B4F-1D7A5C4ACFFB}"/>
              </a:ext>
            </a:extLst>
          </p:cNvPr>
          <p:cNvPicPr/>
          <p:nvPr/>
        </p:nvPicPr>
        <p:blipFill>
          <a:blip r:embed="rId3"/>
          <a:stretch>
            <a:fillRect/>
          </a:stretch>
        </p:blipFill>
        <p:spPr>
          <a:xfrm>
            <a:off x="6719937" y="1618613"/>
            <a:ext cx="5313777" cy="3867788"/>
          </a:xfrm>
          <a:prstGeom prst="rect">
            <a:avLst/>
          </a:prstGeom>
        </p:spPr>
      </p:pic>
    </p:spTree>
    <p:extLst>
      <p:ext uri="{BB962C8B-B14F-4D97-AF65-F5344CB8AC3E}">
        <p14:creationId xmlns:p14="http://schemas.microsoft.com/office/powerpoint/2010/main" val="28284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4779-593F-261A-FB9D-4FBB640FABDB}"/>
              </a:ext>
            </a:extLst>
          </p:cNvPr>
          <p:cNvSpPr>
            <a:spLocks noGrp="1"/>
          </p:cNvSpPr>
          <p:nvPr>
            <p:ph type="title"/>
          </p:nvPr>
        </p:nvSpPr>
        <p:spPr>
          <a:xfrm>
            <a:off x="337350" y="1269506"/>
            <a:ext cx="11754035" cy="612559"/>
          </a:xfrm>
        </p:spPr>
        <p:txBody>
          <a:bodyPr>
            <a:normAutofit fontScale="90000"/>
          </a:bodyPr>
          <a:lstStyle/>
          <a:p>
            <a:br>
              <a:rPr lang="en-IN" sz="2800" b="1" i="1" u="sng" dirty="0">
                <a:solidFill>
                  <a:srgbClr val="92D050"/>
                </a:solidFill>
              </a:rPr>
            </a:br>
            <a:r>
              <a:rPr lang="en-IN" sz="2800" b="1" i="1" u="sng" dirty="0">
                <a:solidFill>
                  <a:srgbClr val="92D050"/>
                </a:solidFill>
              </a:rPr>
              <a:t>Loan count as per date and month (Non-defaulter and Defaulter):</a:t>
            </a:r>
            <a:br>
              <a:rPr lang="en-IN" sz="2800" b="1" i="1" u="sng" dirty="0">
                <a:solidFill>
                  <a:srgbClr val="92D050"/>
                </a:solidFill>
              </a:rPr>
            </a:br>
            <a:endParaRPr lang="en-IN" sz="2800" b="1" i="1" u="sng" dirty="0">
              <a:solidFill>
                <a:srgbClr val="92D050"/>
              </a:solidFill>
            </a:endParaRPr>
          </a:p>
        </p:txBody>
      </p:sp>
      <p:pic>
        <p:nvPicPr>
          <p:cNvPr id="4" name="Content Placeholder 3">
            <a:extLst>
              <a:ext uri="{FF2B5EF4-FFF2-40B4-BE49-F238E27FC236}">
                <a16:creationId xmlns:a16="http://schemas.microsoft.com/office/drawing/2014/main" id="{410D2F4C-633C-8F31-3312-C5A5B3EAA6B7}"/>
              </a:ext>
            </a:extLst>
          </p:cNvPr>
          <p:cNvPicPr>
            <a:picLocks noGrp="1"/>
          </p:cNvPicPr>
          <p:nvPr>
            <p:ph idx="1"/>
          </p:nvPr>
        </p:nvPicPr>
        <p:blipFill>
          <a:blip r:embed="rId2"/>
          <a:stretch>
            <a:fillRect/>
          </a:stretch>
        </p:blipFill>
        <p:spPr>
          <a:xfrm>
            <a:off x="153325" y="2478172"/>
            <a:ext cx="5457362" cy="3562350"/>
          </a:xfrm>
          <a:prstGeom prst="rect">
            <a:avLst/>
          </a:prstGeom>
        </p:spPr>
      </p:pic>
      <p:pic>
        <p:nvPicPr>
          <p:cNvPr id="6" name="Picture 5">
            <a:extLst>
              <a:ext uri="{FF2B5EF4-FFF2-40B4-BE49-F238E27FC236}">
                <a16:creationId xmlns:a16="http://schemas.microsoft.com/office/drawing/2014/main" id="{F6D08D4A-0DA7-4068-5D9B-1BFF35285230}"/>
              </a:ext>
            </a:extLst>
          </p:cNvPr>
          <p:cNvPicPr/>
          <p:nvPr/>
        </p:nvPicPr>
        <p:blipFill>
          <a:blip r:embed="rId3"/>
          <a:stretch>
            <a:fillRect/>
          </a:stretch>
        </p:blipFill>
        <p:spPr>
          <a:xfrm>
            <a:off x="6400801" y="2396971"/>
            <a:ext cx="5222782" cy="3643551"/>
          </a:xfrm>
          <a:prstGeom prst="rect">
            <a:avLst/>
          </a:prstGeom>
        </p:spPr>
      </p:pic>
    </p:spTree>
    <p:extLst>
      <p:ext uri="{BB962C8B-B14F-4D97-AF65-F5344CB8AC3E}">
        <p14:creationId xmlns:p14="http://schemas.microsoft.com/office/powerpoint/2010/main" val="9136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4441DB8-2A8D-69B9-BA9F-C7E25C5E71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514904"/>
            <a:ext cx="8194089" cy="6196613"/>
          </a:xfrm>
          <a:prstGeom prst="rect">
            <a:avLst/>
          </a:prstGeom>
        </p:spPr>
      </p:pic>
      <p:sp>
        <p:nvSpPr>
          <p:cNvPr id="8" name="TextBox 7">
            <a:extLst>
              <a:ext uri="{FF2B5EF4-FFF2-40B4-BE49-F238E27FC236}">
                <a16:creationId xmlns:a16="http://schemas.microsoft.com/office/drawing/2014/main" id="{4D1A030D-E3A7-91F9-8662-2705D6AD7CF5}"/>
              </a:ext>
            </a:extLst>
          </p:cNvPr>
          <p:cNvSpPr txBox="1"/>
          <p:nvPr/>
        </p:nvSpPr>
        <p:spPr>
          <a:xfrm>
            <a:off x="8353888" y="2814221"/>
            <a:ext cx="3622090" cy="1089529"/>
          </a:xfrm>
          <a:prstGeom prst="rect">
            <a:avLst/>
          </a:prstGeom>
          <a:noFill/>
        </p:spPr>
        <p:txBody>
          <a:bodyPr wrap="square" rtlCol="0">
            <a:spAutoFit/>
          </a:bodyPr>
          <a:lstStyle/>
          <a:p>
            <a:pPr lvl="0">
              <a:lnSpc>
                <a:spcPct val="90000"/>
              </a:lnSpc>
              <a:buSzPts val="1280"/>
            </a:pPr>
            <a:r>
              <a:rPr lang="en-US" dirty="0">
                <a:solidFill>
                  <a:srgbClr val="00B0F0"/>
                </a:solidFill>
                <a:latin typeface="Calibri" panose="020F0502020204030204" pitchFamily="34" charset="0"/>
                <a:cs typeface="Calibri" panose="020F0502020204030204" pitchFamily="34" charset="0"/>
              </a:rPr>
              <a:t>Distribution plot to check through all the column details ensuring that the distribution is displayed for further analysis</a:t>
            </a:r>
          </a:p>
        </p:txBody>
      </p:sp>
      <p:sp>
        <p:nvSpPr>
          <p:cNvPr id="10" name="TextBox 9">
            <a:extLst>
              <a:ext uri="{FF2B5EF4-FFF2-40B4-BE49-F238E27FC236}">
                <a16:creationId xmlns:a16="http://schemas.microsoft.com/office/drawing/2014/main" id="{E1AECB13-8BB4-2FF7-F0FE-91B5895B7CFC}"/>
              </a:ext>
            </a:extLst>
          </p:cNvPr>
          <p:cNvSpPr txBox="1"/>
          <p:nvPr/>
        </p:nvSpPr>
        <p:spPr>
          <a:xfrm>
            <a:off x="8637973" y="2086253"/>
            <a:ext cx="2885243" cy="461665"/>
          </a:xfrm>
          <a:prstGeom prst="rect">
            <a:avLst/>
          </a:prstGeom>
          <a:noFill/>
        </p:spPr>
        <p:txBody>
          <a:bodyPr wrap="square" rtlCol="0">
            <a:spAutoFit/>
          </a:bodyPr>
          <a:lstStyle/>
          <a:p>
            <a:r>
              <a:rPr lang="en-US" sz="2400" dirty="0">
                <a:solidFill>
                  <a:srgbClr val="00B050"/>
                </a:solidFill>
                <a:latin typeface="Calibri" panose="020F0502020204030204" pitchFamily="34" charset="0"/>
                <a:cs typeface="Calibri" panose="020F0502020204030204" pitchFamily="34" charset="0"/>
              </a:rPr>
              <a:t>Multivariate Analysis</a:t>
            </a:r>
            <a:endParaRPr lang="en-IN" sz="24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105035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636</TotalTime>
  <Words>1409</Words>
  <Application>Microsoft Office PowerPoint</Application>
  <PresentationFormat>Widescreen</PresentationFormat>
  <Paragraphs>90</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Arial</vt:lpstr>
      <vt:lpstr>Arial Black</vt:lpstr>
      <vt:lpstr>Calibri</vt:lpstr>
      <vt:lpstr>Courier New</vt:lpstr>
      <vt:lpstr>Symbol</vt:lpstr>
      <vt:lpstr>Tw Cen MT</vt:lpstr>
      <vt:lpstr>Wingdings</vt:lpstr>
      <vt:lpstr>Droplet</vt:lpstr>
      <vt:lpstr>MICRO FINANCE </vt:lpstr>
      <vt:lpstr>Introduction</vt:lpstr>
      <vt:lpstr>Project topic  </vt:lpstr>
      <vt:lpstr>Indonesian economic </vt:lpstr>
      <vt:lpstr>Project goals</vt:lpstr>
      <vt:lpstr>Exploratory data analysis</vt:lpstr>
      <vt:lpstr> Visualizations  </vt:lpstr>
      <vt:lpstr> Loan count as per date and month (Non-defaulter and Defaulter): </vt:lpstr>
      <vt:lpstr>PowerPoint Presentation</vt:lpstr>
      <vt:lpstr>Plotting histogram</vt:lpstr>
      <vt:lpstr>PowerPoint Presentation</vt:lpstr>
      <vt:lpstr>PowerPoint Presentation</vt:lpstr>
      <vt:lpstr> Model building </vt:lpstr>
      <vt:lpstr>PowerPoint Presentation</vt:lpstr>
      <vt:lpstr>PowerPoint Presentation</vt:lpstr>
      <vt:lpstr>PowerPoint Presentation</vt:lpstr>
      <vt:lpstr>PowerPoint Presentation</vt:lpstr>
      <vt:lpstr>PowerPoint Presentation</vt:lpstr>
      <vt:lpstr>OUTPUT OF MODELS               PRECISION RECALL F1-SCORE SUPPORT Decision Tree Classifier  </vt:lpstr>
      <vt:lpstr>OUTPUT OF MODELS               PRECISION RECALL F1-SCORE SUPPORT KNeighbor Classifier </vt:lpstr>
      <vt:lpstr>OUTPUT OF MODELS               PRECISION RECALL F1-SCORE SUPPORT Random Tree Classifier</vt:lpstr>
      <vt:lpstr>OUTPUT OF MODELS               PRECISION RECALL F1-SCORE SUPPORT XGB Classifier</vt:lpstr>
      <vt:lpstr>OUTPUT OF MODELS               PRECISION RECALL F1-SCORE SUPPORT Bagging  Classifier</vt:lpstr>
      <vt:lpstr>OUTPUT OF MODELS               PRECISION RECALL F1-SCORE SUPPORT AdaBoost Classifier</vt:lpstr>
      <vt:lpstr>OUTPUT OF MODELS               PRECISION RECALL F1-SCORE SUPPORT Gradient Boost Classifier</vt:lpstr>
      <vt:lpstr>OUTPUT OF MODELS               PRECISION RECALL F1-SCORE SUPPORT Extra Tree Classifier</vt:lpstr>
      <vt:lpstr>OUTPUT OF MODELS               PRECISION RECALL F1-SCORE SUPPORT MLP Classifier</vt:lpstr>
      <vt:lpstr>Selecting the model </vt:lpstr>
      <vt:lpstr>Hyperparameter tuning </vt:lpstr>
      <vt:lpstr>Plot roc auc curve</vt:lpstr>
      <vt:lpstr>PowerPoint Presentation</vt:lpstr>
      <vt:lpstr>Conclusion </vt:lpstr>
      <vt:lpstr>Limitation and scope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FINANCE </dc:title>
  <dc:creator>bks30596@gmail.com</dc:creator>
  <cp:lastModifiedBy>bks30596@gmail.com</cp:lastModifiedBy>
  <cp:revision>1</cp:revision>
  <dcterms:created xsi:type="dcterms:W3CDTF">2022-09-07T06:29:33Z</dcterms:created>
  <dcterms:modified xsi:type="dcterms:W3CDTF">2022-09-07T17:06:10Z</dcterms:modified>
</cp:coreProperties>
</file>